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 id="2147483813" r:id="rId9"/>
  </p:sldMasterIdLst>
  <p:notesMasterIdLst>
    <p:notesMasterId r:id="rId39"/>
  </p:notesMasterIdLst>
  <p:sldIdLst>
    <p:sldId id="4463" r:id="rId10"/>
    <p:sldId id="2208" r:id="rId11"/>
    <p:sldId id="587" r:id="rId12"/>
    <p:sldId id="458" r:id="rId13"/>
    <p:sldId id="555" r:id="rId14"/>
    <p:sldId id="4464" r:id="rId15"/>
    <p:sldId id="4465" r:id="rId16"/>
    <p:sldId id="274" r:id="rId17"/>
    <p:sldId id="2104" r:id="rId18"/>
    <p:sldId id="3191" r:id="rId19"/>
    <p:sldId id="2206" r:id="rId20"/>
    <p:sldId id="1842" r:id="rId21"/>
    <p:sldId id="350" r:id="rId22"/>
    <p:sldId id="4466" r:id="rId23"/>
    <p:sldId id="425" r:id="rId24"/>
    <p:sldId id="1628" r:id="rId25"/>
    <p:sldId id="1629" r:id="rId26"/>
    <p:sldId id="2136" r:id="rId27"/>
    <p:sldId id="8619" r:id="rId28"/>
    <p:sldId id="2332" r:id="rId29"/>
    <p:sldId id="1677" r:id="rId30"/>
    <p:sldId id="1683" r:id="rId31"/>
    <p:sldId id="1684" r:id="rId32"/>
    <p:sldId id="1681" r:id="rId33"/>
    <p:sldId id="1685" r:id="rId34"/>
    <p:sldId id="1686" r:id="rId35"/>
    <p:sldId id="1687" r:id="rId36"/>
    <p:sldId id="8618" r:id="rId37"/>
    <p:sldId id="15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425"/>
            <p14:sldId id="1628"/>
            <p14:sldId id="1629"/>
            <p14:sldId id="2136"/>
            <p14:sldId id="8619"/>
            <p14:sldId id="2332"/>
            <p14:sldId id="1677"/>
            <p14:sldId id="1683"/>
            <p14:sldId id="1684"/>
            <p14:sldId id="1681"/>
            <p14:sldId id="1685"/>
            <p14:sldId id="1686"/>
            <p14:sldId id="1687"/>
            <p14:sldId id="8618"/>
            <p14:sldId id="15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114" d="100"/>
          <a:sy n="114" d="100"/>
        </p:scale>
        <p:origin x="2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3:00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2:56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94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685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2:56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098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47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23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067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635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787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688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04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2:56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6/3/2019 2:56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tif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9.xml"/><Relationship Id="rId4" Type="http://schemas.openxmlformats.org/officeDocument/2006/relationships/image" Target="../media/image38.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9.xml"/><Relationship Id="rId4" Type="http://schemas.openxmlformats.org/officeDocument/2006/relationships/image" Target="../media/image42.jp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9"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6/3/2019</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6152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646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80613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475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304394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45907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1304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40322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6993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119587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16151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82108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4107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485255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210618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282632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8500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284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74667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590949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34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482845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595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7652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6/3/2019</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image" Target="../media/image31.png"/><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theme" Target="../theme/theme9.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6/3/2019</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5246845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learn-k8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5.tiff"/><Relationship Id="rId3" Type="http://schemas.openxmlformats.org/officeDocument/2006/relationships/image" Target="../media/image110.png"/><Relationship Id="rId7" Type="http://schemas.openxmlformats.org/officeDocument/2006/relationships/image" Target="../media/image114.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163.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2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16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sv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63.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163.xml"/><Relationship Id="rId5" Type="http://schemas.openxmlformats.org/officeDocument/2006/relationships/image" Target="../media/image136.svg"/><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3.xml"/></Relationships>
</file>

<file path=ppt/slides/_rels/slide2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7.png"/><Relationship Id="rId7" Type="http://schemas.openxmlformats.org/officeDocument/2006/relationships/image" Target="../media/image56.png"/><Relationship Id="rId12" Type="http://schemas.openxmlformats.org/officeDocument/2006/relationships/image" Target="../media/image144.svg"/><Relationship Id="rId2" Type="http://schemas.openxmlformats.org/officeDocument/2006/relationships/notesSlide" Target="../notesSlides/notesSlide26.xml"/><Relationship Id="rId1" Type="http://schemas.openxmlformats.org/officeDocument/2006/relationships/slideLayout" Target="../slideLayouts/slideLayout163.xml"/><Relationship Id="rId6" Type="http://schemas.openxmlformats.org/officeDocument/2006/relationships/image" Target="../media/image80.pn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147.png"/><Relationship Id="rId10" Type="http://schemas.openxmlformats.org/officeDocument/2006/relationships/image" Target="../media/image142.svg"/><Relationship Id="rId4" Type="http://schemas.openxmlformats.org/officeDocument/2006/relationships/image" Target="../media/image138.svg"/><Relationship Id="rId9" Type="http://schemas.openxmlformats.org/officeDocument/2006/relationships/image" Target="../media/image141.png"/><Relationship Id="rId14" Type="http://schemas.openxmlformats.org/officeDocument/2006/relationships/image" Target="../media/image146.svg"/></Relationships>
</file>

<file path=ppt/slides/_rels/slide2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27.xml"/><Relationship Id="rId1" Type="http://schemas.openxmlformats.org/officeDocument/2006/relationships/slideLayout" Target="../slideLayouts/slideLayout16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4.png"/><Relationship Id="rId47" Type="http://schemas.openxmlformats.org/officeDocument/2006/relationships/image" Target="../media/image89.png"/><Relationship Id="rId50" Type="http://schemas.openxmlformats.org/officeDocument/2006/relationships/image" Target="../media/image91.png"/><Relationship Id="rId55" Type="http://schemas.openxmlformats.org/officeDocument/2006/relationships/image" Target="../media/image95.png"/><Relationship Id="rId63" Type="http://schemas.openxmlformats.org/officeDocument/2006/relationships/image" Target="../media/image103.png"/><Relationship Id="rId68" Type="http://schemas.openxmlformats.org/officeDocument/2006/relationships/image" Target="../media/image108.png"/><Relationship Id="rId7" Type="http://schemas.openxmlformats.org/officeDocument/2006/relationships/image" Target="../media/image49.png"/><Relationship Id="rId2" Type="http://schemas.openxmlformats.org/officeDocument/2006/relationships/notesSlide" Target="../notesSlides/notesSlide4.xml"/><Relationship Id="rId16" Type="http://schemas.openxmlformats.org/officeDocument/2006/relationships/image" Target="../media/image58.png"/><Relationship Id="rId29" Type="http://schemas.openxmlformats.org/officeDocument/2006/relationships/image" Target="../media/image71.png"/><Relationship Id="rId1" Type="http://schemas.openxmlformats.org/officeDocument/2006/relationships/slideLayout" Target="../slideLayouts/slideLayout37.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45" Type="http://schemas.openxmlformats.org/officeDocument/2006/relationships/image" Target="../media/image87.png"/><Relationship Id="rId53" Type="http://schemas.openxmlformats.org/officeDocument/2006/relationships/image" Target="../media/image93.png"/><Relationship Id="rId58" Type="http://schemas.openxmlformats.org/officeDocument/2006/relationships/image" Target="../media/image98.png"/><Relationship Id="rId66" Type="http://schemas.openxmlformats.org/officeDocument/2006/relationships/image" Target="../media/image10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97.png"/><Relationship Id="rId61" Type="http://schemas.openxmlformats.org/officeDocument/2006/relationships/image" Target="../media/image101.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4" Type="http://schemas.openxmlformats.org/officeDocument/2006/relationships/image" Target="../media/image86.png"/><Relationship Id="rId52" Type="http://schemas.openxmlformats.org/officeDocument/2006/relationships/image" Target="../media/image92.png"/><Relationship Id="rId60" Type="http://schemas.openxmlformats.org/officeDocument/2006/relationships/image" Target="../media/image100.png"/><Relationship Id="rId65" Type="http://schemas.openxmlformats.org/officeDocument/2006/relationships/image" Target="../media/image105.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image" Target="../media/image90.png"/><Relationship Id="rId56" Type="http://schemas.openxmlformats.org/officeDocument/2006/relationships/image" Target="../media/image96.png"/><Relationship Id="rId64" Type="http://schemas.openxmlformats.org/officeDocument/2006/relationships/image" Target="../media/image104.png"/><Relationship Id="rId8" Type="http://schemas.openxmlformats.org/officeDocument/2006/relationships/image" Target="../media/image50.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45.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8.png"/><Relationship Id="rId59" Type="http://schemas.openxmlformats.org/officeDocument/2006/relationships/image" Target="../media/image99.png"/><Relationship Id="rId67" Type="http://schemas.openxmlformats.org/officeDocument/2006/relationships/image" Target="../media/image107.png"/><Relationship Id="rId20" Type="http://schemas.openxmlformats.org/officeDocument/2006/relationships/image" Target="../media/image62.png"/><Relationship Id="rId41" Type="http://schemas.openxmlformats.org/officeDocument/2006/relationships/image" Target="../media/image83.png"/><Relationship Id="rId54" Type="http://schemas.openxmlformats.org/officeDocument/2006/relationships/image" Target="../media/image94.png"/><Relationship Id="rId62"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Understanding Kubernetes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https://aka.ms/learn-k8s</a:t>
            </a:r>
            <a:endParaRPr lang="en-US" b="1" dirty="0">
              <a:solidFill>
                <a:schemeClr val="tx1"/>
              </a:soli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a:t>
            </a:r>
            <a:r>
              <a:rPr lang="en-US" sz="1800" b="1" dirty="0" err="1">
                <a:solidFill>
                  <a:srgbClr val="0072C6"/>
                </a:solidFill>
                <a:latin typeface="Consolas" charset="0"/>
              </a:rPr>
              <a:t>hello-world:latest</a:t>
            </a:r>
            <a:r>
              <a:rPr lang="en-US" sz="1800" b="1" dirty="0">
                <a:solidFill>
                  <a:srgbClr val="0072C6"/>
                </a:solidFill>
                <a:latin typeface="Consolas" charset="0"/>
              </a:rPr>
              <a:t>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Kubernetes 101</a:t>
            </a:r>
            <a:endParaRPr lang="en-US">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55995" y="1967258"/>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568" b="0" spc="0" dirty="0">
                <a:solidFill>
                  <a:srgbClr val="0078D4"/>
                </a:solidFill>
                <a:latin typeface="Segoe UI" panose="020B0502040204020203"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55995" y="2958031"/>
            <a:ext cx="3119558" cy="4827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568" b="0" spc="0" dirty="0">
                <a:solidFill>
                  <a:srgbClr val="0078D4"/>
                </a:solidFill>
                <a:latin typeface="Segoe UI" panose="020B0502040204020203"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55995" y="3707422"/>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568" b="0" spc="0" dirty="0">
                <a:solidFill>
                  <a:srgbClr val="0078D4"/>
                </a:solidFill>
                <a:latin typeface="Segoe UI" panose="020B0502040204020203" pitchFamily="34" charset="0"/>
              </a:rPr>
              <a:t>Worker nodes support communication between containers</a:t>
            </a: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itle 16">
            <a:extLst>
              <a:ext uri="{FF2B5EF4-FFF2-40B4-BE49-F238E27FC236}">
                <a16:creationId xmlns:a16="http://schemas.microsoft.com/office/drawing/2014/main" id="{AAD1C7D4-00FA-49BC-9283-D329E8A35078}"/>
              </a:ext>
            </a:extLst>
          </p:cNvPr>
          <p:cNvSpPr txBox="1">
            <a:spLocks/>
          </p:cNvSpPr>
          <p:nvPr/>
        </p:nvSpPr>
        <p:spPr>
          <a:xfrm>
            <a:off x="455995" y="4698196"/>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4"/>
              <a:defRPr/>
            </a:pPr>
            <a:r>
              <a:rPr lang="en-US" sz="1568" b="0" spc="0" dirty="0">
                <a:solidFill>
                  <a:srgbClr val="0078D4"/>
                </a:solidFill>
                <a:latin typeface="Segoe UI" panose="020B0502040204020203" pitchFamily="34" charset="0"/>
              </a:rPr>
              <a:t>Worker nodes support communication from the</a:t>
            </a:r>
            <a:br>
              <a:rPr lang="en-US" sz="1568" b="0" spc="0" dirty="0">
                <a:solidFill>
                  <a:srgbClr val="0078D4"/>
                </a:solidFill>
                <a:latin typeface="Segoe UI" panose="020B0502040204020203" pitchFamily="34" charset="0"/>
              </a:rPr>
            </a:br>
            <a:r>
              <a:rPr lang="en-US" sz="1568" b="0" spc="0" dirty="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5208085" y="2708653"/>
            <a:ext cx="2317065" cy="237335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963226" y="1150238"/>
            <a:ext cx="806782" cy="1161687"/>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6071786" y="2915374"/>
            <a:ext cx="589663" cy="689351"/>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5271168" y="3877521"/>
            <a:ext cx="1088630" cy="1099318"/>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623188" y="3997045"/>
            <a:ext cx="589663" cy="689351"/>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366617" y="2311924"/>
            <a:ext cx="1" cy="6034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6077029" y="3604726"/>
            <a:ext cx="179285" cy="82128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477450" y="3604725"/>
            <a:ext cx="179285" cy="8201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663296" y="4851770"/>
            <a:ext cx="523100" cy="687793"/>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932228" y="5249624"/>
            <a:ext cx="523100" cy="523100"/>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7201161" y="5482784"/>
            <a:ext cx="523100" cy="523100"/>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628433" y="3343176"/>
            <a:ext cx="717140" cy="190644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5208085" y="2516196"/>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8212616" y="1435291"/>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8212616" y="1242833"/>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684605" y="1526407"/>
            <a:ext cx="589663" cy="689351"/>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9062966" y="17290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757785" y="20271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666707" y="1526407"/>
            <a:ext cx="589663" cy="689351"/>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342547" y="2395448"/>
            <a:ext cx="2255879" cy="1160413"/>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782412" y="2215758"/>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10159628" y="2215759"/>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9057531" y="2137928"/>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9216366" y="2090259"/>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8212616" y="4285676"/>
            <a:ext cx="2515743" cy="2273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8212616" y="4093218"/>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684605" y="4376792"/>
            <a:ext cx="589663" cy="689351"/>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9062966" y="4579409"/>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757785" y="4877510"/>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666707" y="4376792"/>
            <a:ext cx="589663" cy="689351"/>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342547" y="5245833"/>
            <a:ext cx="2255879" cy="1160413"/>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782412" y="5066143"/>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10159628" y="5066144"/>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9057531" y="4988313"/>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9216366" y="4940643"/>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628433" y="1963263"/>
            <a:ext cx="2089719" cy="116535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628433" y="3553646"/>
            <a:ext cx="2089719" cy="1254995"/>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3ABB1C6-0464-4F61-9CF7-E1F1F5159782}"/>
              </a:ext>
            </a:extLst>
          </p:cNvPr>
          <p:cNvCxnSpPr>
            <a:cxnSpLocks/>
            <a:stCxn id="184" idx="3"/>
          </p:cNvCxnSpPr>
          <p:nvPr/>
        </p:nvCxnSpPr>
        <p:spPr>
          <a:xfrm flipH="1">
            <a:off x="9961540" y="1091113"/>
            <a:ext cx="534" cy="44276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9512636" y="533918"/>
            <a:ext cx="896425" cy="557196"/>
            <a:chOff x="9197760"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nodeType="withEffect">
                                  <p:stCondLst>
                                    <p:cond delay="0"/>
                                  </p:stCondLst>
                                  <p:childTnLst>
                                    <p:set>
                                      <p:cBhvr>
                                        <p:cTn id="103" dur="1" fill="hold">
                                          <p:stCondLst>
                                            <p:cond delay="0"/>
                                          </p:stCondLst>
                                        </p:cTn>
                                        <p:tgtEl>
                                          <p:spTgt spid="183"/>
                                        </p:tgtEl>
                                        <p:attrNameLst>
                                          <p:attrName>style.visibility</p:attrName>
                                        </p:attrNameLst>
                                      </p:cBhvr>
                                      <p:to>
                                        <p:strVal val="visible"/>
                                      </p:to>
                                    </p:set>
                                    <p:animEffect transition="in" filter="fade">
                                      <p:cBhvr>
                                        <p:cTn id="104" dur="500"/>
                                        <p:tgtEl>
                                          <p:spTgt spid="183"/>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182"/>
                                        </p:tgtEl>
                                        <p:attrNameLst>
                                          <p:attrName>style.visibility</p:attrName>
                                        </p:attrNameLst>
                                      </p:cBhvr>
                                      <p:to>
                                        <p:strVal val="visible"/>
                                      </p:to>
                                    </p:set>
                                    <p:animEffect transition="in" filter="wipe(up)">
                                      <p:cBhvr>
                                        <p:cTn id="108" dur="500"/>
                                        <p:tgtEl>
                                          <p:spTgt spid="182"/>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500"/>
                                        <p:tgtEl>
                                          <p:spTgt spid="122"/>
                                        </p:tgtEl>
                                      </p:cBhvr>
                                    </p:animEffect>
                                  </p:childTnLst>
                                </p:cTn>
                              </p:par>
                              <p:par>
                                <p:cTn id="113" presetID="10" presetClass="entr" presetSubtype="0" fill="hold" nodeType="withEffect">
                                  <p:stCondLst>
                                    <p:cond delay="0"/>
                                  </p:stCondLst>
                                  <p:childTnLst>
                                    <p:set>
                                      <p:cBhvr>
                                        <p:cTn id="114" dur="1" fill="hold">
                                          <p:stCondLst>
                                            <p:cond delay="0"/>
                                          </p:stCondLst>
                                        </p:cTn>
                                        <p:tgtEl>
                                          <p:spTgt spid="155"/>
                                        </p:tgtEl>
                                        <p:attrNameLst>
                                          <p:attrName>style.visibility</p:attrName>
                                        </p:attrNameLst>
                                      </p:cBhvr>
                                      <p:to>
                                        <p:strVal val="visible"/>
                                      </p:to>
                                    </p:set>
                                    <p:animEffect transition="in" filter="fade">
                                      <p:cBhvr>
                                        <p:cTn id="115" dur="500"/>
                                        <p:tgtEl>
                                          <p:spTgt spid="155"/>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143"/>
                                        </p:tgtEl>
                                        <p:attrNameLst>
                                          <p:attrName>style.visibility</p:attrName>
                                        </p:attrNameLst>
                                      </p:cBhvr>
                                      <p:to>
                                        <p:strVal val="visible"/>
                                      </p:to>
                                    </p:set>
                                    <p:animEffect transition="in" filter="wipe(up)">
                                      <p:cBhvr>
                                        <p:cTn id="119" dur="500"/>
                                        <p:tgtEl>
                                          <p:spTgt spid="143"/>
                                        </p:tgtEl>
                                      </p:cBhvr>
                                    </p:animEffect>
                                  </p:childTnLst>
                                </p:cTn>
                              </p:par>
                              <p:par>
                                <p:cTn id="120" presetID="22" presetClass="entr" presetSubtype="1" fill="hold" nodeType="withEffect">
                                  <p:stCondLst>
                                    <p:cond delay="0"/>
                                  </p:stCondLst>
                                  <p:childTnLst>
                                    <p:set>
                                      <p:cBhvr>
                                        <p:cTn id="121" dur="1" fill="hold">
                                          <p:stCondLst>
                                            <p:cond delay="0"/>
                                          </p:stCondLst>
                                        </p:cTn>
                                        <p:tgtEl>
                                          <p:spTgt spid="144"/>
                                        </p:tgtEl>
                                        <p:attrNameLst>
                                          <p:attrName>style.visibility</p:attrName>
                                        </p:attrNameLst>
                                      </p:cBhvr>
                                      <p:to>
                                        <p:strVal val="visible"/>
                                      </p:to>
                                    </p:set>
                                    <p:animEffect transition="in" filter="wipe(up)">
                                      <p:cBhvr>
                                        <p:cTn id="122" dur="500"/>
                                        <p:tgtEl>
                                          <p:spTgt spid="144"/>
                                        </p:tgtEl>
                                      </p:cBhvr>
                                    </p:animEffect>
                                  </p:childTnLst>
                                </p:cTn>
                              </p:par>
                              <p:par>
                                <p:cTn id="123" presetID="22" presetClass="entr" presetSubtype="1" fill="hold" nodeType="with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par>
                                <p:cTn id="126" presetID="22" presetClass="entr" presetSubtype="1" fill="hold" nodeType="withEffect">
                                  <p:stCondLst>
                                    <p:cond delay="0"/>
                                  </p:stCondLst>
                                  <p:childTnLst>
                                    <p:set>
                                      <p:cBhvr>
                                        <p:cTn id="127" dur="1" fill="hold">
                                          <p:stCondLst>
                                            <p:cond delay="0"/>
                                          </p:stCondLst>
                                        </p:cTn>
                                        <p:tgtEl>
                                          <p:spTgt spid="176"/>
                                        </p:tgtEl>
                                        <p:attrNameLst>
                                          <p:attrName>style.visibility</p:attrName>
                                        </p:attrNameLst>
                                      </p:cBhvr>
                                      <p:to>
                                        <p:strVal val="visible"/>
                                      </p:to>
                                    </p:set>
                                    <p:animEffect transition="in" filter="wipe(up)">
                                      <p:cBhvr>
                                        <p:cTn id="128" dur="500"/>
                                        <p:tgtEl>
                                          <p:spTgt spid="176"/>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26"/>
                                        </p:tgtEl>
                                        <p:attrNameLst>
                                          <p:attrName>style.visibility</p:attrName>
                                        </p:attrNameLst>
                                      </p:cBhvr>
                                      <p:to>
                                        <p:strVal val="visible"/>
                                      </p:to>
                                    </p:set>
                                    <p:animEffect transition="in" filter="fade">
                                      <p:cBhvr>
                                        <p:cTn id="132" dur="500"/>
                                        <p:tgtEl>
                                          <p:spTgt spid="126"/>
                                        </p:tgtEl>
                                      </p:cBhvr>
                                    </p:animEffect>
                                  </p:childTnLst>
                                </p:cTn>
                              </p:par>
                              <p:par>
                                <p:cTn id="133" presetID="10" presetClass="entr" presetSubtype="0" fill="hold" nodeType="withEffect">
                                  <p:stCondLst>
                                    <p:cond delay="0"/>
                                  </p:stCondLst>
                                  <p:childTnLst>
                                    <p:set>
                                      <p:cBhvr>
                                        <p:cTn id="134" dur="1" fill="hold">
                                          <p:stCondLst>
                                            <p:cond delay="0"/>
                                          </p:stCondLst>
                                        </p:cTn>
                                        <p:tgtEl>
                                          <p:spTgt spid="159"/>
                                        </p:tgtEl>
                                        <p:attrNameLst>
                                          <p:attrName>style.visibility</p:attrName>
                                        </p:attrNameLst>
                                      </p:cBhvr>
                                      <p:to>
                                        <p:strVal val="visible"/>
                                      </p:to>
                                    </p:set>
                                    <p:animEffect transition="in" filter="fade">
                                      <p:cBhvr>
                                        <p:cTn id="135" dur="500"/>
                                        <p:tgtEl>
                                          <p:spTgt spid="15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146"/>
                                        </p:tgtEl>
                                        <p:attrNameLst>
                                          <p:attrName>style.visibility</p:attrName>
                                        </p:attrNameLst>
                                      </p:cBhvr>
                                      <p:to>
                                        <p:strVal val="visible"/>
                                      </p:to>
                                    </p:set>
                                    <p:animEffect transition="in" filter="fade">
                                      <p:cBhvr>
                                        <p:cTn id="139" dur="500"/>
                                        <p:tgtEl>
                                          <p:spTgt spid="146"/>
                                        </p:tgtEl>
                                      </p:cBhvr>
                                    </p:animEffect>
                                  </p:childTnLst>
                                </p:cTn>
                              </p:par>
                              <p:par>
                                <p:cTn id="140" presetID="10" presetClass="entr" presetSubtype="0" fill="hold" nodeType="withEffect">
                                  <p:stCondLst>
                                    <p:cond delay="0"/>
                                  </p:stCondLst>
                                  <p:childTnLst>
                                    <p:set>
                                      <p:cBhvr>
                                        <p:cTn id="141" dur="1" fill="hold">
                                          <p:stCondLst>
                                            <p:cond delay="0"/>
                                          </p:stCondLst>
                                        </p:cTn>
                                        <p:tgtEl>
                                          <p:spTgt spid="145"/>
                                        </p:tgtEl>
                                        <p:attrNameLst>
                                          <p:attrName>style.visibility</p:attrName>
                                        </p:attrNameLst>
                                      </p:cBhvr>
                                      <p:to>
                                        <p:strVal val="visible"/>
                                      </p:to>
                                    </p:set>
                                    <p:animEffect transition="in" filter="fade">
                                      <p:cBhvr>
                                        <p:cTn id="142" dur="500"/>
                                        <p:tgtEl>
                                          <p:spTgt spid="145"/>
                                        </p:tgtEl>
                                      </p:cBhvr>
                                    </p:animEffect>
                                  </p:childTnLst>
                                </p:cTn>
                              </p:par>
                              <p:par>
                                <p:cTn id="143" presetID="10" presetClass="entr" presetSubtype="0" fill="hold" nodeType="with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fade">
                                      <p:cBhvr>
                                        <p:cTn id="145" dur="500"/>
                                        <p:tgtEl>
                                          <p:spTgt spid="179"/>
                                        </p:tgtEl>
                                      </p:cBhvr>
                                    </p:animEffect>
                                  </p:childTnLst>
                                </p:cTn>
                              </p:par>
                              <p:par>
                                <p:cTn id="146" presetID="10" presetClass="entr" presetSubtype="0" fill="hold" nodeType="withEffect">
                                  <p:stCondLst>
                                    <p:cond delay="0"/>
                                  </p:stCondLst>
                                  <p:childTnLst>
                                    <p:set>
                                      <p:cBhvr>
                                        <p:cTn id="147" dur="1" fill="hold">
                                          <p:stCondLst>
                                            <p:cond delay="0"/>
                                          </p:stCondLst>
                                        </p:cTn>
                                        <p:tgtEl>
                                          <p:spTgt spid="178"/>
                                        </p:tgtEl>
                                        <p:attrNameLst>
                                          <p:attrName>style.visibility</p:attrName>
                                        </p:attrNameLst>
                                      </p:cBhvr>
                                      <p:to>
                                        <p:strVal val="visible"/>
                                      </p:to>
                                    </p:set>
                                    <p:animEffect transition="in" filter="fade">
                                      <p:cBhvr>
                                        <p:cTn id="148"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How managed Azure Kubernetes Service works</a:t>
            </a:r>
            <a:endParaRPr lang="en-US">
              <a:solidFill>
                <a:srgbClr val="0078D4"/>
              </a:solidFill>
            </a:endParaRP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itle 16">
            <a:extLst>
              <a:ext uri="{FF2B5EF4-FFF2-40B4-BE49-F238E27FC236}">
                <a16:creationId xmlns:a16="http://schemas.microsoft.com/office/drawing/2014/main" id="{6B94E1CC-F802-43C4-85F7-429E9D53FACB}"/>
              </a:ext>
            </a:extLst>
          </p:cNvPr>
          <p:cNvSpPr txBox="1">
            <a:spLocks/>
          </p:cNvSpPr>
          <p:nvPr/>
        </p:nvSpPr>
        <p:spPr>
          <a:xfrm>
            <a:off x="455995" y="1967258"/>
            <a:ext cx="3261391" cy="29865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Automated upgrades, patches</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High reliability, availability </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Easy, secure cluster scaling</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Self-healing </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API server monitoring</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At no charge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8592790" y="1939424"/>
            <a:ext cx="2420347" cy="2420347"/>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a:t>
                    </a:r>
                    <a:r>
                      <a:rPr lang="en-US" sz="784" spc="0" err="1">
                        <a:solidFill>
                          <a:srgbClr val="000000"/>
                        </a:solidFill>
                        <a:latin typeface="Segoe UI Semibold" panose="020B0702040204020203" pitchFamily="34" charset="0"/>
                        <a:cs typeface="Segoe UI Semibold" panose="020B0702040204020203" pitchFamily="34" charset="0"/>
                      </a:rPr>
                      <a:t>tcd</a:t>
                    </a:r>
                    <a:r>
                      <a:rPr lang="en-US" sz="784" spc="0">
                        <a:solidFill>
                          <a:srgbClr val="000000"/>
                        </a:solidFill>
                        <a:latin typeface="Segoe UI Semibold" panose="020B0702040204020203" pitchFamily="34" charset="0"/>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4837032" y="4807708"/>
            <a:ext cx="6176102" cy="1144702"/>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5744239" y="2244405"/>
            <a:ext cx="806782" cy="1312550"/>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86">
                <a:defRPr/>
              </a:pPr>
              <a:endParaRPr lang="en-US" sz="1730">
                <a:solidFill>
                  <a:srgbClr val="505050"/>
                </a:solidFill>
                <a:latin typeface="Segoe UI"/>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4837032" y="2546131"/>
            <a:ext cx="806782" cy="1010823"/>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6551021" y="3153563"/>
            <a:ext cx="61673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7974535" y="3153563"/>
            <a:ext cx="6182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005896" y="5126208"/>
            <a:ext cx="949124" cy="705828"/>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6228209" y="5126208"/>
            <a:ext cx="949124" cy="705828"/>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7450522" y="5126208"/>
            <a:ext cx="949124" cy="705828"/>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8672835" y="5126208"/>
            <a:ext cx="949124" cy="705828"/>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9895146" y="5126208"/>
            <a:ext cx="949124" cy="705828"/>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9802964" y="4363737"/>
            <a:ext cx="0" cy="6185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9934058" y="4522141"/>
            <a:ext cx="116535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167752" y="2395268"/>
            <a:ext cx="806782" cy="1161687"/>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8592790" y="1746501"/>
            <a:ext cx="2420347" cy="2617236"/>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10038166" cy="3829253"/>
          </a:xfrm>
          <a:prstGeom prst="rect">
            <a:avLst/>
          </a:prstGeom>
          <a:noFill/>
        </p:spPr>
        <p:txBody>
          <a:bodyPr wrap="square" lIns="143407" tIns="0" rIns="143407" bIns="0" rtlCol="0">
            <a:spAutoFit/>
          </a:bodyPr>
          <a:lstStyle/>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1.) Terminology and Overview</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2.) Setting up a Cluster</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3.) Working with your Cluster</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4.) Deploying Workloads to Kubernetes</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5.) Scalability</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6.) Advanced Topics</a:t>
            </a: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kern="0" spc="98" dirty="0">
              <a:solidFill>
                <a:srgbClr val="797979"/>
              </a:solidFill>
              <a:latin typeface="Segoe UI Semibold" panose="020B0702040204020203" pitchFamily="34" charset="0"/>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380961" y="436249"/>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3529" spc="-100" dirty="0">
                <a:solidFill>
                  <a:srgbClr val="0078D7"/>
                </a:solidFill>
                <a:latin typeface="Segoe UI Semibold"/>
              </a:rPr>
              <a:t>Kubernetes Walk Through</a:t>
            </a:r>
          </a:p>
        </p:txBody>
      </p:sp>
    </p:spTree>
    <p:extLst>
      <p:ext uri="{BB962C8B-B14F-4D97-AF65-F5344CB8AC3E}">
        <p14:creationId xmlns:p14="http://schemas.microsoft.com/office/powerpoint/2010/main" val="25265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Advanced Topics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300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Secure network communications with VNET and CNI</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Backend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defTabSz="914367"/>
                <a:endParaRPr lang="en-US" sz="1323">
                  <a:solidFill>
                    <a:srgbClr val="3C3C41"/>
                  </a:solidFill>
                  <a:latin typeface="Segoe UI"/>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Other peered </a:t>
            </a:r>
            <a:r>
              <a:rPr lang="en-US" sz="980" spc="0" err="1">
                <a:solidFill>
                  <a:srgbClr val="000000"/>
                </a:solidFill>
                <a:latin typeface="Segoe UI Semibold" panose="020B0702040204020203" pitchFamily="34" charset="0"/>
                <a:cs typeface="Segoe UI Semibold" panose="020B0702040204020203" pitchFamily="34" charset="0"/>
              </a:rPr>
              <a:t>VNets</a:t>
            </a:r>
            <a:endParaRPr lang="en-US" sz="98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Express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defTabSz="914367"/>
              <a:r>
                <a:rPr lang="en-US" sz="784">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372" b="0" spc="0">
                <a:solidFill>
                  <a:srgbClr val="0078D4"/>
                </a:solidFill>
                <a:latin typeface="Segoe UI" panose="020B0502040204020203" pitchFamily="34" charset="0"/>
              </a:rPr>
              <a:t>Allows for connectivity to existing Azure services in the same </a:t>
            </a:r>
            <a:r>
              <a:rPr lang="en-US" sz="1372" b="0" spc="0" err="1">
                <a:solidFill>
                  <a:srgbClr val="0078D4"/>
                </a:solidFill>
                <a:latin typeface="Segoe UI" panose="020B0502040204020203" pitchFamily="34" charset="0"/>
              </a:rPr>
              <a:t>VNet</a:t>
            </a:r>
            <a:endParaRPr lang="en-US" sz="1372" b="0" spc="0">
              <a:solidFill>
                <a:srgbClr val="0078D4"/>
              </a:solidFill>
              <a:latin typeface="Segoe UI" panose="020B0502040204020203"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spcAft>
                <a:spcPts val="1765"/>
              </a:spcAft>
              <a:defRPr/>
            </a:pPr>
            <a:r>
              <a:rPr lang="en-US" sz="1176" b="0" spc="0">
                <a:solidFill>
                  <a:srgbClr val="000000"/>
                </a:solidFill>
                <a:latin typeface="Segoe UI"/>
              </a:rPr>
              <a:t>AKS </a:t>
            </a:r>
            <a:r>
              <a:rPr lang="en-US" sz="1176" b="0" spc="0" err="1">
                <a:solidFill>
                  <a:srgbClr val="000000"/>
                </a:solidFill>
                <a:latin typeface="Segoe UI"/>
              </a:rPr>
              <a:t>VNet</a:t>
            </a:r>
            <a:r>
              <a:rPr lang="en-US" sz="1176" b="0" spc="0">
                <a:solidFill>
                  <a:srgbClr val="000000"/>
                </a:solidFill>
                <a:latin typeface="Segoe UI"/>
              </a:rPr>
              <a:t> integration works seamlessly </a:t>
            </a:r>
            <a:br>
              <a:rPr lang="en-US" sz="1176" b="0" spc="0">
                <a:solidFill>
                  <a:srgbClr val="000000"/>
                </a:solidFill>
                <a:latin typeface="Segoe UI"/>
              </a:rPr>
            </a:br>
            <a:r>
              <a:rPr lang="en-US" sz="1176" b="0" spc="0">
                <a:solidFill>
                  <a:srgbClr val="000000"/>
                </a:solidFill>
                <a:latin typeface="Segoe UI"/>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372"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Use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peering to connect to other </a:t>
            </a:r>
            <a:r>
              <a:rPr lang="en-US" sz="1372" b="0" spc="0" err="1">
                <a:solidFill>
                  <a:srgbClr val="0078D4"/>
                </a:solidFill>
                <a:latin typeface="Segoe UI" panose="020B0502040204020203" pitchFamily="34" charset="0"/>
              </a:rPr>
              <a:t>VNets</a:t>
            </a:r>
            <a:endParaRPr lang="en-US" sz="1372" b="0" spc="0">
              <a:solidFill>
                <a:srgbClr val="0078D4"/>
              </a:solidFill>
              <a:latin typeface="Segoe UI" panose="020B05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defTabSz="914367"/>
              <a:endParaRPr lang="en-US" sz="1765">
                <a:solidFill>
                  <a:srgbClr val="3C3C41"/>
                </a:solidFill>
                <a:latin typeface="Segoe UI"/>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defTabSz="914367"/>
              <a:r>
                <a:rPr lang="en-US" sz="98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5"/>
              <a:defRPr/>
            </a:pPr>
            <a:r>
              <a:rPr lang="en-US" sz="1372" b="0" spc="0">
                <a:solidFill>
                  <a:srgbClr val="0078D4"/>
                </a:solidFill>
                <a:latin typeface="Segoe UI" panose="020B0502040204020203" pitchFamily="34" charset="0"/>
              </a:rPr>
              <a:t>Connect AKS cluster securely and privately to other Azure resources using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20B6352B-0FFE-4494-90ED-A4EB042665FC}"/>
              </a:ext>
            </a:extLst>
          </p:cNvPr>
          <p:cNvSpPr txBox="1">
            <a:spLocks/>
          </p:cNvSpPr>
          <p:nvPr/>
        </p:nvSpPr>
        <p:spPr>
          <a:xfrm>
            <a:off x="455995" y="2749043"/>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2"/>
              <a:defRPr/>
            </a:pPr>
            <a:r>
              <a:rPr lang="en-US" sz="1372" b="0" spc="0" dirty="0">
                <a:solidFill>
                  <a:srgbClr val="0078D4"/>
                </a:solidFill>
                <a:latin typeface="Segoe UI" panose="020B0502040204020203" pitchFamily="34" charset="0"/>
              </a:rPr>
              <a:t>͏</a:t>
            </a:r>
            <a:r>
              <a:rPr lang="en-US" sz="1372" spc="0" dirty="0">
                <a:solidFill>
                  <a:srgbClr val="0078D4"/>
                </a:solidFill>
                <a:latin typeface="Segoe UI Semibold"/>
              </a:rPr>
              <a:t>Node and cluster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Automatic security patching nightly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Nodes deployed in private virtual network subnet w/o public addresses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Network policy to secure communication paths between namespaces (and nodes)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Security Policies </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K8s RBAC and AAD for authentication</a:t>
            </a:r>
          </a:p>
        </p:txBody>
      </p:sp>
      <p:grpSp>
        <p:nvGrpSpPr>
          <p:cNvPr id="304" name="Group 303">
            <a:extLst>
              <a:ext uri="{FF2B5EF4-FFF2-40B4-BE49-F238E27FC236}">
                <a16:creationId xmlns:a16="http://schemas.microsoft.com/office/drawing/2014/main" id="{F28CDA09-AEF0-4898-9C58-DEEEB07020C0}"/>
              </a:ext>
            </a:extLst>
          </p:cNvPr>
          <p:cNvGrpSpPr/>
          <p:nvPr/>
        </p:nvGrpSpPr>
        <p:grpSpPr>
          <a:xfrm>
            <a:off x="7147591" y="1495370"/>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411350" y="2568959"/>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619938" cy="402302"/>
          </a:xfrm>
        </p:spPr>
        <p:txBody>
          <a:bodyPr/>
          <a:lstStyle/>
          <a:p>
            <a:r>
              <a:rPr lang="en-US"/>
              <a:t>Security overview</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670921"/>
            <a:ext cx="0" cy="4893863"/>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E11E89A8-D213-4CB5-AC86-21156A03DC0B}"/>
              </a:ext>
            </a:extLst>
          </p:cNvPr>
          <p:cNvSpPr txBox="1">
            <a:spLocks/>
          </p:cNvSpPr>
          <p:nvPr/>
        </p:nvSpPr>
        <p:spPr>
          <a:xfrm>
            <a:off x="455995" y="1670921"/>
            <a:ext cx="3316772" cy="93535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dirty="0">
                <a:solidFill>
                  <a:srgbClr val="0078D4"/>
                </a:solidFill>
                <a:latin typeface="Segoe UI" panose="020B0502040204020203" pitchFamily="34" charset="0"/>
              </a:rPr>
              <a:t>͏</a:t>
            </a:r>
            <a:r>
              <a:rPr lang="en-US" sz="1372" b="0" spc="0" dirty="0">
                <a:solidFill>
                  <a:srgbClr val="0078D4"/>
                </a:solidFill>
                <a:latin typeface="Segoe UI Semibold"/>
              </a:rPr>
              <a:t>Image and container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AAD authenticated Container registry access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ACR image scanning and content trust for image validation</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55995" y="4370273"/>
            <a:ext cx="3316772" cy="573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3"/>
              <a:defRPr/>
            </a:pPr>
            <a:r>
              <a:rPr lang="en-US" sz="1372" b="0" spc="0" dirty="0">
                <a:solidFill>
                  <a:srgbClr val="0078D4"/>
                </a:solidFill>
                <a:latin typeface="Segoe UI" panose="020B0502040204020203" pitchFamily="34" charset="0"/>
              </a:rPr>
              <a:t>͏</a:t>
            </a:r>
            <a:r>
              <a:rPr lang="en-US" sz="1372" spc="0" dirty="0">
                <a:solidFill>
                  <a:srgbClr val="0078D4"/>
                </a:solidFill>
                <a:latin typeface="Segoe UI Semibold"/>
              </a:rPr>
              <a:t>Pod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level control using AAD Pod Identity </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55995" y="5086325"/>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a:t>
            </a:r>
            <a:r>
              <a:rPr lang="en-US" sz="1372" spc="0">
                <a:solidFill>
                  <a:srgbClr val="0078D4"/>
                </a:solidFill>
                <a:latin typeface="Segoe UI Semibold"/>
              </a:rPr>
              <a:t>Workload level security</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Azure Role-based Access Control (RBAC) &amp; security policy groups</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Secure access to resources &amp; services </a:t>
            </a:r>
            <a:br>
              <a:rPr lang="en-US" sz="1176" b="0" spc="0">
                <a:solidFill>
                  <a:srgbClr val="0078D4"/>
                </a:solidFill>
                <a:latin typeface="Segoe UI" panose="020B0502040204020203" pitchFamily="34" charset="0"/>
              </a:rPr>
            </a:br>
            <a:r>
              <a:rPr lang="en-US" sz="1176" b="0" spc="0">
                <a:solidFill>
                  <a:srgbClr val="0078D4"/>
                </a:solidFill>
                <a:latin typeface="Segoe UI" panose="020B0502040204020203" pitchFamily="34" charset="0"/>
              </a:rPr>
              <a:t>(e.g. Azure Key Vault) via Pod Identity</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Storage Encryption</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App Gateway with WAF to protect against threats and intrusions</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4374810" y="1581456"/>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5984640" y="1210793"/>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algn="ctr" defTabSz="896182">
                  <a:spcBef>
                    <a:spcPct val="0"/>
                  </a:spcBef>
                  <a:defRPr/>
                </a:pPr>
                <a:r>
                  <a:rPr lang="en-US" sz="98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009288" y="2906919"/>
            <a:ext cx="806782" cy="1161687"/>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8900355" y="4804746"/>
            <a:ext cx="0" cy="44261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8900355" y="4125267"/>
            <a:ext cx="12450"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366076" y="5303912"/>
            <a:ext cx="836825" cy="1003353"/>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481942" y="5303912"/>
            <a:ext cx="836825" cy="1003353"/>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597809" y="5303912"/>
            <a:ext cx="836825" cy="1003353"/>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330732" y="253177"/>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264057" y="1791163"/>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682469" y="1145936"/>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768820" y="253177"/>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702145" y="1791163"/>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External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120557" y="1145936"/>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310601" y="2621726"/>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Azure </a:t>
              </a:r>
              <a:r>
                <a:rPr lang="en-US" sz="980" err="1">
                  <a:solidFill>
                    <a:srgbClr val="000000"/>
                  </a:solidFill>
                </a:rPr>
                <a:t>VNet</a:t>
              </a:r>
              <a:endParaRPr lang="en-US" sz="980">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410625" y="3397427"/>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043055" y="3397427"/>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731665" y="3672887"/>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159878" y="3961929"/>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159878" y="4228053"/>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415361" y="3961929"/>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415361" y="4228053"/>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113226" y="3672887"/>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625498" y="409499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482224" y="4038489"/>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780541" y="4359419"/>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660628" y="4270030"/>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defTabSz="896182"/>
            <a:r>
              <a:rPr lang="en-US" sz="980">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372607" y="4321140"/>
            <a:ext cx="277892" cy="55578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729299" y="2977776"/>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Ingress C</a:t>
              </a:r>
              <a:r>
                <a:rPr lang="en-US" sz="784" spc="0" err="1">
                  <a:solidFill>
                    <a:srgbClr val="000000"/>
                  </a:solidFill>
                  <a:latin typeface="Segoe UI Semibold" panose="020B0702040204020203" pitchFamily="34" charset="0"/>
                  <a:cs typeface="Segoe UI Semibold" panose="020B0702040204020203" pitchFamily="34" charset="0"/>
                </a:rPr>
                <a:t>ontroller</a:t>
              </a:r>
              <a:endParaRPr lang="en-US" sz="784" spc="0">
                <a:solidFill>
                  <a:srgbClr val="000000"/>
                </a:solidFill>
                <a:latin typeface="Segoe UI Semibold" panose="020B0702040204020203" pitchFamily="34" charset="0"/>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757382" y="4088703"/>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676924" y="3717505"/>
            <a:ext cx="33236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381096" y="6430377"/>
            <a:ext cx="3038515" cy="150863"/>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848891" y="1648924"/>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794898" y="4068958"/>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9091200" y="395092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4" name="Oval 293">
            <a:extLst>
              <a:ext uri="{FF2B5EF4-FFF2-40B4-BE49-F238E27FC236}">
                <a16:creationId xmlns:a16="http://schemas.microsoft.com/office/drawing/2014/main" id="{CA51BB25-4B31-47AA-B0C3-FAAF65EB47A0}"/>
              </a:ext>
            </a:extLst>
          </p:cNvPr>
          <p:cNvSpPr/>
          <p:nvPr/>
        </p:nvSpPr>
        <p:spPr bwMode="auto">
          <a:xfrm>
            <a:off x="8453211" y="489173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009709" y="4584365"/>
            <a:ext cx="1361365" cy="454582"/>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defTabSz="896182"/>
                <a:r>
                  <a:rPr lang="en-US" sz="980">
                    <a:solidFill>
                      <a:srgbClr val="000000"/>
                    </a:solidFill>
                  </a:rPr>
                  <a:t>Azure </a:t>
                </a:r>
                <a:br>
                  <a:rPr lang="en-US" sz="980">
                    <a:solidFill>
                      <a:srgbClr val="000000"/>
                    </a:solidFill>
                  </a:rPr>
                </a:br>
                <a:r>
                  <a:rPr lang="en-US" sz="980">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694281" y="2664641"/>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043055" y="2977776"/>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355949" y="3133676"/>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356380" y="3289577"/>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301274" y="2462632"/>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9955084" y="1241433"/>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82"/>
              <a:r>
                <a:rPr lang="en-US" sz="980">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763432" y="2977776"/>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669706" y="3133676"/>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549417" y="1821063"/>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5968120" y="2977776"/>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10"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304"/>
                                        </p:tgtEl>
                                        <p:attrNameLst>
                                          <p:attrName>style.visibility</p:attrName>
                                        </p:attrNameLst>
                                      </p:cBhvr>
                                      <p:to>
                                        <p:strVal val="visible"/>
                                      </p:to>
                                    </p:set>
                                    <p:anim calcmode="lin" valueType="num">
                                      <p:cBhvr>
                                        <p:cTn id="36" dur="500" fill="hold"/>
                                        <p:tgtEl>
                                          <p:spTgt spid="304"/>
                                        </p:tgtEl>
                                        <p:attrNameLst>
                                          <p:attrName>ppt_w</p:attrName>
                                        </p:attrNameLst>
                                      </p:cBhvr>
                                      <p:tavLst>
                                        <p:tav tm="0">
                                          <p:val>
                                            <p:fltVal val="0"/>
                                          </p:val>
                                        </p:tav>
                                        <p:tav tm="100000">
                                          <p:val>
                                            <p:strVal val="#ppt_w"/>
                                          </p:val>
                                        </p:tav>
                                      </p:tavLst>
                                    </p:anim>
                                    <p:anim calcmode="lin" valueType="num">
                                      <p:cBhvr>
                                        <p:cTn id="37" dur="500" fill="hold"/>
                                        <p:tgtEl>
                                          <p:spTgt spid="304"/>
                                        </p:tgtEl>
                                        <p:attrNameLst>
                                          <p:attrName>ppt_h</p:attrName>
                                        </p:attrNameLst>
                                      </p:cBhvr>
                                      <p:tavLst>
                                        <p:tav tm="0">
                                          <p:val>
                                            <p:fltVal val="0"/>
                                          </p:val>
                                        </p:tav>
                                        <p:tav tm="100000">
                                          <p:val>
                                            <p:strVal val="#ppt_h"/>
                                          </p:val>
                                        </p:tav>
                                      </p:tavLst>
                                    </p:anim>
                                    <p:animEffect transition="in" filter="fade">
                                      <p:cBhvr>
                                        <p:cTn id="38" dur="500"/>
                                        <p:tgtEl>
                                          <p:spTgt spid="30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500"/>
                                        <p:tgtEl>
                                          <p:spTgt spid="296"/>
                                        </p:tgtEl>
                                      </p:cBhvr>
                                    </p:animEffect>
                                  </p:childTnLst>
                                </p:cTn>
                              </p:par>
                              <p:par>
                                <p:cTn id="43" presetID="10" presetClass="entr" presetSubtype="0" fill="hold" nodeType="with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fade">
                                      <p:cBhvr>
                                        <p:cTn id="45" dur="500"/>
                                        <p:tgtEl>
                                          <p:spTgt spid="29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10" presetClass="entr" presetSubtype="0" fill="hold" nodeType="with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01"/>
                                        </p:tgtEl>
                                        <p:attrNameLst>
                                          <p:attrName>style.visibility</p:attrName>
                                        </p:attrNameLst>
                                      </p:cBhvr>
                                      <p:to>
                                        <p:strVal val="visible"/>
                                      </p:to>
                                    </p:set>
                                    <p:animEffect transition="in" filter="fade">
                                      <p:cBhvr>
                                        <p:cTn id="56" dur="500"/>
                                        <p:tgtEl>
                                          <p:spTgt spid="301"/>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500"/>
                                        <p:tgtEl>
                                          <p:spTgt spid="172"/>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par>
                                <p:cTn id="75" presetID="10"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306"/>
                                        </p:tgtEl>
                                        <p:attrNameLst>
                                          <p:attrName>style.visibility</p:attrName>
                                        </p:attrNameLst>
                                      </p:cBhvr>
                                      <p:to>
                                        <p:strVal val="visible"/>
                                      </p:to>
                                    </p:set>
                                    <p:animEffect transition="in" filter="fade">
                                      <p:cBhvr>
                                        <p:cTn id="81" dur="500"/>
                                        <p:tgtEl>
                                          <p:spTgt spid="306"/>
                                        </p:tgtEl>
                                      </p:cBhvr>
                                    </p:animEffect>
                                  </p:childTnLst>
                                </p:cTn>
                              </p:par>
                              <p:par>
                                <p:cTn id="82" presetID="10" presetClass="entr" presetSubtype="0" fill="hold" nodeType="withEffect">
                                  <p:stCondLst>
                                    <p:cond delay="0"/>
                                  </p:stCondLst>
                                  <p:childTnLst>
                                    <p:set>
                                      <p:cBhvr>
                                        <p:cTn id="83" dur="1" fill="hold">
                                          <p:stCondLst>
                                            <p:cond delay="0"/>
                                          </p:stCondLst>
                                        </p:cTn>
                                        <p:tgtEl>
                                          <p:spTgt spid="305"/>
                                        </p:tgtEl>
                                        <p:attrNameLst>
                                          <p:attrName>style.visibility</p:attrName>
                                        </p:attrNameLst>
                                      </p:cBhvr>
                                      <p:to>
                                        <p:strVal val="visible"/>
                                      </p:to>
                                    </p:set>
                                    <p:animEffect transition="in" filter="fade">
                                      <p:cBhvr>
                                        <p:cTn id="84" dur="500"/>
                                        <p:tgtEl>
                                          <p:spTgt spid="305"/>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300"/>
                                        </p:tgtEl>
                                        <p:attrNameLst>
                                          <p:attrName>style.visibility</p:attrName>
                                        </p:attrNameLst>
                                      </p:cBhvr>
                                      <p:to>
                                        <p:strVal val="visible"/>
                                      </p:to>
                                    </p:set>
                                    <p:animEffect transition="in" filter="fade">
                                      <p:cBhvr>
                                        <p:cTn id="88" dur="500"/>
                                        <p:tgtEl>
                                          <p:spTgt spid="300"/>
                                        </p:tgtEl>
                                      </p:cBhvr>
                                    </p:animEffect>
                                  </p:childTnLst>
                                </p:cTn>
                              </p:par>
                              <p:par>
                                <p:cTn id="89" presetID="10" presetClass="entr" presetSubtype="0" fill="hold" nodeType="withEffect">
                                  <p:stCondLst>
                                    <p:cond delay="0"/>
                                  </p:stCondLst>
                                  <p:childTnLst>
                                    <p:set>
                                      <p:cBhvr>
                                        <p:cTn id="90" dur="1" fill="hold">
                                          <p:stCondLst>
                                            <p:cond delay="0"/>
                                          </p:stCondLst>
                                        </p:cTn>
                                        <p:tgtEl>
                                          <p:spTgt spid="299"/>
                                        </p:tgtEl>
                                        <p:attrNameLst>
                                          <p:attrName>style.visibility</p:attrName>
                                        </p:attrNameLst>
                                      </p:cBhvr>
                                      <p:to>
                                        <p:strVal val="visible"/>
                                      </p:to>
                                    </p:set>
                                    <p:animEffect transition="in" filter="fade">
                                      <p:cBhvr>
                                        <p:cTn id="91" dur="500"/>
                                        <p:tgtEl>
                                          <p:spTgt spid="299"/>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208"/>
                                        </p:tgtEl>
                                        <p:attrNameLst>
                                          <p:attrName>style.visibility</p:attrName>
                                        </p:attrNameLst>
                                      </p:cBhvr>
                                      <p:to>
                                        <p:strVal val="visible"/>
                                      </p:to>
                                    </p:set>
                                    <p:anim calcmode="lin" valueType="num">
                                      <p:cBhvr>
                                        <p:cTn id="95" dur="250" fill="hold"/>
                                        <p:tgtEl>
                                          <p:spTgt spid="208"/>
                                        </p:tgtEl>
                                        <p:attrNameLst>
                                          <p:attrName>ppt_w</p:attrName>
                                        </p:attrNameLst>
                                      </p:cBhvr>
                                      <p:tavLst>
                                        <p:tav tm="0">
                                          <p:val>
                                            <p:fltVal val="0"/>
                                          </p:val>
                                        </p:tav>
                                        <p:tav tm="100000">
                                          <p:val>
                                            <p:strVal val="#ppt_w"/>
                                          </p:val>
                                        </p:tav>
                                      </p:tavLst>
                                    </p:anim>
                                    <p:anim calcmode="lin" valueType="num">
                                      <p:cBhvr>
                                        <p:cTn id="96" dur="250" fill="hold"/>
                                        <p:tgtEl>
                                          <p:spTgt spid="208"/>
                                        </p:tgtEl>
                                        <p:attrNameLst>
                                          <p:attrName>ppt_h</p:attrName>
                                        </p:attrNameLst>
                                      </p:cBhvr>
                                      <p:tavLst>
                                        <p:tav tm="0">
                                          <p:val>
                                            <p:fltVal val="0"/>
                                          </p:val>
                                        </p:tav>
                                        <p:tav tm="100000">
                                          <p:val>
                                            <p:strVal val="#ppt_h"/>
                                          </p:val>
                                        </p:tav>
                                      </p:tavLst>
                                    </p:anim>
                                    <p:animEffect transition="in" filter="fade">
                                      <p:cBhvr>
                                        <p:cTn id="97" dur="250"/>
                                        <p:tgtEl>
                                          <p:spTgt spid="208"/>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210"/>
                                        </p:tgtEl>
                                        <p:attrNameLst>
                                          <p:attrName>style.visibility</p:attrName>
                                        </p:attrNameLst>
                                      </p:cBhvr>
                                      <p:to>
                                        <p:strVal val="visible"/>
                                      </p:to>
                                    </p:set>
                                    <p:anim calcmode="lin" valueType="num">
                                      <p:cBhvr>
                                        <p:cTn id="101" dur="250" fill="hold"/>
                                        <p:tgtEl>
                                          <p:spTgt spid="210"/>
                                        </p:tgtEl>
                                        <p:attrNameLst>
                                          <p:attrName>ppt_w</p:attrName>
                                        </p:attrNameLst>
                                      </p:cBhvr>
                                      <p:tavLst>
                                        <p:tav tm="0">
                                          <p:val>
                                            <p:fltVal val="0"/>
                                          </p:val>
                                        </p:tav>
                                        <p:tav tm="100000">
                                          <p:val>
                                            <p:strVal val="#ppt_w"/>
                                          </p:val>
                                        </p:tav>
                                      </p:tavLst>
                                    </p:anim>
                                    <p:anim calcmode="lin" valueType="num">
                                      <p:cBhvr>
                                        <p:cTn id="102" dur="250" fill="hold"/>
                                        <p:tgtEl>
                                          <p:spTgt spid="210"/>
                                        </p:tgtEl>
                                        <p:attrNameLst>
                                          <p:attrName>ppt_h</p:attrName>
                                        </p:attrNameLst>
                                      </p:cBhvr>
                                      <p:tavLst>
                                        <p:tav tm="0">
                                          <p:val>
                                            <p:fltVal val="0"/>
                                          </p:val>
                                        </p:tav>
                                        <p:tav tm="100000">
                                          <p:val>
                                            <p:strVal val="#ppt_h"/>
                                          </p:val>
                                        </p:tav>
                                      </p:tavLst>
                                    </p:anim>
                                    <p:animEffect transition="in" filter="fade">
                                      <p:cBhvr>
                                        <p:cTn id="103" dur="250"/>
                                        <p:tgtEl>
                                          <p:spTgt spid="210"/>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 calcmode="lin" valueType="num">
                                      <p:cBhvr>
                                        <p:cTn id="107" dur="250" fill="hold"/>
                                        <p:tgtEl>
                                          <p:spTgt spid="215"/>
                                        </p:tgtEl>
                                        <p:attrNameLst>
                                          <p:attrName>ppt_w</p:attrName>
                                        </p:attrNameLst>
                                      </p:cBhvr>
                                      <p:tavLst>
                                        <p:tav tm="0">
                                          <p:val>
                                            <p:fltVal val="0"/>
                                          </p:val>
                                        </p:tav>
                                        <p:tav tm="100000">
                                          <p:val>
                                            <p:strVal val="#ppt_w"/>
                                          </p:val>
                                        </p:tav>
                                      </p:tavLst>
                                    </p:anim>
                                    <p:anim calcmode="lin" valueType="num">
                                      <p:cBhvr>
                                        <p:cTn id="108" dur="250" fill="hold"/>
                                        <p:tgtEl>
                                          <p:spTgt spid="215"/>
                                        </p:tgtEl>
                                        <p:attrNameLst>
                                          <p:attrName>ppt_h</p:attrName>
                                        </p:attrNameLst>
                                      </p:cBhvr>
                                      <p:tavLst>
                                        <p:tav tm="0">
                                          <p:val>
                                            <p:fltVal val="0"/>
                                          </p:val>
                                        </p:tav>
                                        <p:tav tm="100000">
                                          <p:val>
                                            <p:strVal val="#ppt_h"/>
                                          </p:val>
                                        </p:tav>
                                      </p:tavLst>
                                    </p:anim>
                                    <p:animEffect transition="in" filter="fade">
                                      <p:cBhvr>
                                        <p:cTn id="109" dur="250"/>
                                        <p:tgtEl>
                                          <p:spTgt spid="215"/>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216"/>
                                        </p:tgtEl>
                                        <p:attrNameLst>
                                          <p:attrName>style.visibility</p:attrName>
                                        </p:attrNameLst>
                                      </p:cBhvr>
                                      <p:to>
                                        <p:strVal val="visible"/>
                                      </p:to>
                                    </p:set>
                                    <p:anim calcmode="lin" valueType="num">
                                      <p:cBhvr>
                                        <p:cTn id="113" dur="250" fill="hold"/>
                                        <p:tgtEl>
                                          <p:spTgt spid="216"/>
                                        </p:tgtEl>
                                        <p:attrNameLst>
                                          <p:attrName>ppt_w</p:attrName>
                                        </p:attrNameLst>
                                      </p:cBhvr>
                                      <p:tavLst>
                                        <p:tav tm="0">
                                          <p:val>
                                            <p:fltVal val="0"/>
                                          </p:val>
                                        </p:tav>
                                        <p:tav tm="100000">
                                          <p:val>
                                            <p:strVal val="#ppt_w"/>
                                          </p:val>
                                        </p:tav>
                                      </p:tavLst>
                                    </p:anim>
                                    <p:anim calcmode="lin" valueType="num">
                                      <p:cBhvr>
                                        <p:cTn id="114" dur="250" fill="hold"/>
                                        <p:tgtEl>
                                          <p:spTgt spid="216"/>
                                        </p:tgtEl>
                                        <p:attrNameLst>
                                          <p:attrName>ppt_h</p:attrName>
                                        </p:attrNameLst>
                                      </p:cBhvr>
                                      <p:tavLst>
                                        <p:tav tm="0">
                                          <p:val>
                                            <p:fltVal val="0"/>
                                          </p:val>
                                        </p:tav>
                                        <p:tav tm="100000">
                                          <p:val>
                                            <p:strVal val="#ppt_h"/>
                                          </p:val>
                                        </p:tav>
                                      </p:tavLst>
                                    </p:anim>
                                    <p:animEffect transition="in" filter="fade">
                                      <p:cBhvr>
                                        <p:cTn id="115" dur="250"/>
                                        <p:tgtEl>
                                          <p:spTgt spid="216"/>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235"/>
                                        </p:tgtEl>
                                        <p:attrNameLst>
                                          <p:attrName>style.visibility</p:attrName>
                                        </p:attrNameLst>
                                      </p:cBhvr>
                                      <p:to>
                                        <p:strVal val="visible"/>
                                      </p:to>
                                    </p:set>
                                    <p:anim calcmode="lin" valueType="num">
                                      <p:cBhvr>
                                        <p:cTn id="119" dur="250" fill="hold"/>
                                        <p:tgtEl>
                                          <p:spTgt spid="235"/>
                                        </p:tgtEl>
                                        <p:attrNameLst>
                                          <p:attrName>ppt_w</p:attrName>
                                        </p:attrNameLst>
                                      </p:cBhvr>
                                      <p:tavLst>
                                        <p:tav tm="0">
                                          <p:val>
                                            <p:fltVal val="0"/>
                                          </p:val>
                                        </p:tav>
                                        <p:tav tm="100000">
                                          <p:val>
                                            <p:strVal val="#ppt_w"/>
                                          </p:val>
                                        </p:tav>
                                      </p:tavLst>
                                    </p:anim>
                                    <p:anim calcmode="lin" valueType="num">
                                      <p:cBhvr>
                                        <p:cTn id="120" dur="250" fill="hold"/>
                                        <p:tgtEl>
                                          <p:spTgt spid="235"/>
                                        </p:tgtEl>
                                        <p:attrNameLst>
                                          <p:attrName>ppt_h</p:attrName>
                                        </p:attrNameLst>
                                      </p:cBhvr>
                                      <p:tavLst>
                                        <p:tav tm="0">
                                          <p:val>
                                            <p:fltVal val="0"/>
                                          </p:val>
                                        </p:tav>
                                        <p:tav tm="100000">
                                          <p:val>
                                            <p:strVal val="#ppt_h"/>
                                          </p:val>
                                        </p:tav>
                                      </p:tavLst>
                                    </p:anim>
                                    <p:animEffect transition="in" filter="fade">
                                      <p:cBhvr>
                                        <p:cTn id="121" dur="250"/>
                                        <p:tgtEl>
                                          <p:spTgt spid="235"/>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84"/>
                                        </p:tgtEl>
                                        <p:attrNameLst>
                                          <p:attrName>style.visibility</p:attrName>
                                        </p:attrNameLst>
                                      </p:cBhvr>
                                      <p:to>
                                        <p:strVal val="visible"/>
                                      </p:to>
                                    </p:set>
                                    <p:animEffect transition="in" filter="fade">
                                      <p:cBhvr>
                                        <p:cTn id="125" dur="500"/>
                                        <p:tgtEl>
                                          <p:spTgt spid="28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282"/>
                                        </p:tgtEl>
                                        <p:attrNameLst>
                                          <p:attrName>style.visibility</p:attrName>
                                        </p:attrNameLst>
                                      </p:cBhvr>
                                      <p:to>
                                        <p:strVal val="visible"/>
                                      </p:to>
                                    </p:set>
                                    <p:animEffect transition="in" filter="wipe(right)">
                                      <p:cBhvr>
                                        <p:cTn id="129" dur="500"/>
                                        <p:tgtEl>
                                          <p:spTgt spid="282"/>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277"/>
                                        </p:tgtEl>
                                        <p:attrNameLst>
                                          <p:attrName>style.visibility</p:attrName>
                                        </p:attrNameLst>
                                      </p:cBhvr>
                                      <p:to>
                                        <p:strVal val="visible"/>
                                      </p:to>
                                    </p:set>
                                    <p:animEffect transition="in" filter="barn(outVertical)">
                                      <p:cBhvr>
                                        <p:cTn id="133" dur="500"/>
                                        <p:tgtEl>
                                          <p:spTgt spid="2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93"/>
                                        </p:tgtEl>
                                        <p:attrNameLst>
                                          <p:attrName>style.visibility</p:attrName>
                                        </p:attrNameLst>
                                      </p:cBhvr>
                                      <p:to>
                                        <p:strVal val="visible"/>
                                      </p:to>
                                    </p:set>
                                    <p:animEffect transition="in" filter="fade">
                                      <p:cBhvr>
                                        <p:cTn id="136" dur="500"/>
                                        <p:tgtEl>
                                          <p:spTgt spid="29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92"/>
                                        </p:tgtEl>
                                        <p:attrNameLst>
                                          <p:attrName>style.visibility</p:attrName>
                                        </p:attrNameLst>
                                      </p:cBhvr>
                                      <p:to>
                                        <p:strVal val="visible"/>
                                      </p:to>
                                    </p:set>
                                    <p:animEffect transition="in" filter="fade">
                                      <p:cBhvr>
                                        <p:cTn id="141" dur="500"/>
                                        <p:tgtEl>
                                          <p:spTgt spid="29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fade">
                                      <p:cBhvr>
                                        <p:cTn id="144" dur="500"/>
                                        <p:tgtEl>
                                          <p:spTgt spid="6"/>
                                        </p:tgtEl>
                                      </p:cBhvr>
                                    </p:animEffect>
                                  </p:childTnLst>
                                </p:cTn>
                              </p:par>
                              <p:par>
                                <p:cTn id="145" presetID="10" presetClass="entr" presetSubtype="0" fill="hold" nodeType="withEffect">
                                  <p:stCondLst>
                                    <p:cond delay="0"/>
                                  </p:stCondLst>
                                  <p:childTnLst>
                                    <p:set>
                                      <p:cBhvr>
                                        <p:cTn id="146" dur="1" fill="hold">
                                          <p:stCondLst>
                                            <p:cond delay="0"/>
                                          </p:stCondLst>
                                        </p:cTn>
                                        <p:tgtEl>
                                          <p:spTgt spid="307"/>
                                        </p:tgtEl>
                                        <p:attrNameLst>
                                          <p:attrName>style.visibility</p:attrName>
                                        </p:attrNameLst>
                                      </p:cBhvr>
                                      <p:to>
                                        <p:strVal val="visible"/>
                                      </p:to>
                                    </p:set>
                                    <p:animEffect transition="in" filter="fade">
                                      <p:cBhvr>
                                        <p:cTn id="147" dur="500"/>
                                        <p:tgtEl>
                                          <p:spTgt spid="307"/>
                                        </p:tgtEl>
                                      </p:cBhvr>
                                    </p:animEffect>
                                  </p:childTnLst>
                                </p:cTn>
                              </p:par>
                              <p:par>
                                <p:cTn id="148" presetID="10" presetClass="entr" presetSubtype="0" fill="hold" nodeType="withEffect">
                                  <p:stCondLst>
                                    <p:cond delay="0"/>
                                  </p:stCondLst>
                                  <p:childTnLst>
                                    <p:set>
                                      <p:cBhvr>
                                        <p:cTn id="149" dur="1" fill="hold">
                                          <p:stCondLst>
                                            <p:cond delay="0"/>
                                          </p:stCondLst>
                                        </p:cTn>
                                        <p:tgtEl>
                                          <p:spTgt spid="251"/>
                                        </p:tgtEl>
                                        <p:attrNameLst>
                                          <p:attrName>style.visibility</p:attrName>
                                        </p:attrNameLst>
                                      </p:cBhvr>
                                      <p:to>
                                        <p:strVal val="visible"/>
                                      </p:to>
                                    </p:set>
                                    <p:animEffect transition="in" filter="fade">
                                      <p:cBhvr>
                                        <p:cTn id="150" dur="500"/>
                                        <p:tgtEl>
                                          <p:spTgt spid="2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2"/>
                                        </p:tgtEl>
                                        <p:attrNameLst>
                                          <p:attrName>style.visibility</p:attrName>
                                        </p:attrNameLst>
                                      </p:cBhvr>
                                      <p:to>
                                        <p:strVal val="visible"/>
                                      </p:to>
                                    </p:set>
                                    <p:animEffect transition="in" filter="fade">
                                      <p:cBhvr>
                                        <p:cTn id="153" dur="500"/>
                                        <p:tgtEl>
                                          <p:spTgt spid="25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500"/>
                                        <p:tgtEl>
                                          <p:spTgt spid="8"/>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151"/>
                                        </p:tgtEl>
                                        <p:attrNameLst>
                                          <p:attrName>style.visibility</p:attrName>
                                        </p:attrNameLst>
                                      </p:cBhvr>
                                      <p:to>
                                        <p:strVal val="visible"/>
                                      </p:to>
                                    </p:set>
                                    <p:animEffect transition="in" filter="fade">
                                      <p:cBhvr>
                                        <p:cTn id="162" dur="500"/>
                                        <p:tgtEl>
                                          <p:spTgt spid="151"/>
                                        </p:tgtEl>
                                      </p:cBhvr>
                                    </p:animEffect>
                                  </p:childTnLst>
                                </p:cTn>
                              </p:par>
                              <p:par>
                                <p:cTn id="163" presetID="10" presetClass="entr" presetSubtype="0" fill="hold" nodeType="withEffect">
                                  <p:stCondLst>
                                    <p:cond delay="0"/>
                                  </p:stCondLst>
                                  <p:childTnLst>
                                    <p:set>
                                      <p:cBhvr>
                                        <p:cTn id="164" dur="1" fill="hold">
                                          <p:stCondLst>
                                            <p:cond delay="0"/>
                                          </p:stCondLst>
                                        </p:cTn>
                                        <p:tgtEl>
                                          <p:spTgt spid="152"/>
                                        </p:tgtEl>
                                        <p:attrNameLst>
                                          <p:attrName>style.visibility</p:attrName>
                                        </p:attrNameLst>
                                      </p:cBhvr>
                                      <p:to>
                                        <p:strVal val="visible"/>
                                      </p:to>
                                    </p:set>
                                    <p:animEffect transition="in" filter="fade">
                                      <p:cBhvr>
                                        <p:cTn id="165" dur="500"/>
                                        <p:tgtEl>
                                          <p:spTgt spid="152"/>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wipe(up)">
                                      <p:cBhvr>
                                        <p:cTn id="169" dur="500"/>
                                        <p:tgtEl>
                                          <p:spTgt spid="178"/>
                                        </p:tgtEl>
                                      </p:cBhvr>
                                    </p:animEffect>
                                  </p:childTnLst>
                                </p:cTn>
                              </p:par>
                              <p:par>
                                <p:cTn id="170" presetID="10" presetClass="entr" presetSubtype="0" fill="hold" nodeType="with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fade">
                                      <p:cBhvr>
                                        <p:cTn id="172" dur="500"/>
                                        <p:tgtEl>
                                          <p:spTgt spid="4"/>
                                        </p:tgtEl>
                                      </p:cBhvr>
                                    </p:animEffect>
                                  </p:childTnLst>
                                </p:cTn>
                              </p:par>
                              <p:par>
                                <p:cTn id="173" presetID="22" presetClass="entr" presetSubtype="1" fill="hold" nodeType="withEffect">
                                  <p:stCondLst>
                                    <p:cond delay="0"/>
                                  </p:stCondLst>
                                  <p:childTnLst>
                                    <p:set>
                                      <p:cBhvr>
                                        <p:cTn id="174" dur="1" fill="hold">
                                          <p:stCondLst>
                                            <p:cond delay="0"/>
                                          </p:stCondLst>
                                        </p:cTn>
                                        <p:tgtEl>
                                          <p:spTgt spid="181"/>
                                        </p:tgtEl>
                                        <p:attrNameLst>
                                          <p:attrName>style.visibility</p:attrName>
                                        </p:attrNameLst>
                                      </p:cBhvr>
                                      <p:to>
                                        <p:strVal val="visible"/>
                                      </p:to>
                                    </p:set>
                                    <p:animEffect transition="in" filter="wipe(up)">
                                      <p:cBhvr>
                                        <p:cTn id="175" dur="500"/>
                                        <p:tgtEl>
                                          <p:spTgt spid="181"/>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262"/>
                                        </p:tgtEl>
                                        <p:attrNameLst>
                                          <p:attrName>style.visibility</p:attrName>
                                        </p:attrNameLst>
                                      </p:cBhvr>
                                      <p:to>
                                        <p:strVal val="visible"/>
                                      </p:to>
                                    </p:set>
                                    <p:animEffect transition="in" filter="fade">
                                      <p:cBhvr>
                                        <p:cTn id="179" dur="500"/>
                                        <p:tgtEl>
                                          <p:spTgt spid="262"/>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308"/>
                                        </p:tgtEl>
                                        <p:attrNameLst>
                                          <p:attrName>style.visibility</p:attrName>
                                        </p:attrNameLst>
                                      </p:cBhvr>
                                      <p:to>
                                        <p:strVal val="visible"/>
                                      </p:to>
                                    </p:set>
                                    <p:animEffect transition="in" filter="fade">
                                      <p:cBhvr>
                                        <p:cTn id="183" dur="500"/>
                                        <p:tgtEl>
                                          <p:spTgt spid="308"/>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141"/>
                                        </p:tgtEl>
                                        <p:attrNameLst>
                                          <p:attrName>style.visibility</p:attrName>
                                        </p:attrNameLst>
                                      </p:cBhvr>
                                      <p:to>
                                        <p:strVal val="visible"/>
                                      </p:to>
                                    </p:set>
                                    <p:animEffect transition="in" filter="fade">
                                      <p:cBhvr>
                                        <p:cTn id="187" dur="500"/>
                                        <p:tgtEl>
                                          <p:spTgt spid="141"/>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140"/>
                                        </p:tgtEl>
                                        <p:attrNameLst>
                                          <p:attrName>style.visibility</p:attrName>
                                        </p:attrNameLst>
                                      </p:cBhvr>
                                      <p:to>
                                        <p:strVal val="visible"/>
                                      </p:to>
                                    </p:set>
                                    <p:animEffect transition="in" filter="fade">
                                      <p:cBhvr>
                                        <p:cTn id="191" dur="500"/>
                                        <p:tgtEl>
                                          <p:spTgt spid="140"/>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fade">
                                      <p:cBhvr>
                                        <p:cTn id="195" dur="500"/>
                                        <p:tgtEl>
                                          <p:spTgt spid="139"/>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302"/>
                                        </p:tgtEl>
                                        <p:attrNameLst>
                                          <p:attrName>style.visibility</p:attrName>
                                        </p:attrNameLst>
                                      </p:cBhvr>
                                      <p:to>
                                        <p:strVal val="visible"/>
                                      </p:to>
                                    </p:set>
                                    <p:animEffect transition="in" filter="barn(outVertical)">
                                      <p:cBhvr>
                                        <p:cTn id="199" dur="500"/>
                                        <p:tgtEl>
                                          <p:spTgt spid="302"/>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114"/>
                                        </p:tgtEl>
                                        <p:attrNameLst>
                                          <p:attrName>style.visibility</p:attrName>
                                        </p:attrNameLst>
                                      </p:cBhvr>
                                      <p:to>
                                        <p:strVal val="visible"/>
                                      </p:to>
                                    </p:set>
                                    <p:animEffect transition="in" filter="fade">
                                      <p:cBhvr>
                                        <p:cTn id="203" dur="500"/>
                                        <p:tgtEl>
                                          <p:spTgt spid="114"/>
                                        </p:tgtEl>
                                      </p:cBhvr>
                                    </p:animEffect>
                                  </p:childTnLst>
                                </p:cTn>
                              </p:par>
                              <p:par>
                                <p:cTn id="204" presetID="10" presetClass="entr" presetSubtype="0" fill="hold" nodeType="with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294"/>
                                        </p:tgtEl>
                                        <p:attrNameLst>
                                          <p:attrName>style.visibility</p:attrName>
                                        </p:attrNameLst>
                                      </p:cBhvr>
                                      <p:to>
                                        <p:strVal val="visible"/>
                                      </p:to>
                                    </p:set>
                                    <p:animEffect transition="in" filter="fade">
                                      <p:cBhvr>
                                        <p:cTn id="209"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P spid="208" grpId="0" animBg="1"/>
      <p:bldP spid="210" grpId="0" animBg="1"/>
      <p:bldP spid="215" grpId="0" animBg="1"/>
      <p:bldP spid="216" grpId="0" animBg="1"/>
      <p:bldP spid="235" grpId="0" animBg="1"/>
      <p:bldP spid="252" grpId="0"/>
      <p:bldP spid="291" grpId="0" animBg="1"/>
      <p:bldP spid="292" grpId="0" animBg="1"/>
      <p:bldP spid="293" grpId="0" animBg="1"/>
      <p:bldP spid="2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9"/>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r>
              <a:rPr lang="en-US" sz="1372"/>
              <a:t>A developer authenticates to the AAD token issuance endpoint and requests an access token</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Identity and access management through AAD and RBAC</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5840640"/>
            <a:ext cx="294662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spcAft>
                <a:spcPts val="1765"/>
              </a:spcAft>
              <a:defRPr/>
            </a:pPr>
            <a:r>
              <a:rPr lang="en-US" sz="1176" b="0" spc="0">
                <a:solidFill>
                  <a:srgbClr val="000000"/>
                </a:solidFill>
                <a:latin typeface="Segoe UI"/>
              </a:rPr>
              <a:t>Azure delivers a streamlined identity and access management solution with Azure Active Directory (AAD) and Azure Kubernetes Services (AKS)</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867554"/>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2"/>
            </a:pPr>
            <a:r>
              <a:rPr lang="en-US" sz="1372"/>
              <a:t>The AAD token issuance endpoint issues the access token</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556640"/>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3"/>
            </a:pPr>
            <a:r>
              <a:rPr lang="en-US" sz="1372"/>
              <a:t>The access token is used to authenticate to the secured resource</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55995" y="4245725"/>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4"/>
            </a:pPr>
            <a:r>
              <a:rPr lang="en-US" sz="1372"/>
              <a:t>Data from the secured resource is returned to the web application</a:t>
            </a:r>
          </a:p>
        </p:txBody>
      </p:sp>
      <p:grpSp>
        <p:nvGrpSpPr>
          <p:cNvPr id="115" name="Group 114">
            <a:extLst>
              <a:ext uri="{FF2B5EF4-FFF2-40B4-BE49-F238E27FC236}">
                <a16:creationId xmlns:a16="http://schemas.microsoft.com/office/drawing/2014/main" id="{A8CFBC46-E737-4C8E-8B8B-F80FECC370F5}"/>
              </a:ext>
            </a:extLst>
          </p:cNvPr>
          <p:cNvGrpSpPr/>
          <p:nvPr/>
        </p:nvGrpSpPr>
        <p:grpSpPr>
          <a:xfrm>
            <a:off x="9411311" y="3918051"/>
            <a:ext cx="806782" cy="1010823"/>
            <a:chOff x="7524488" y="4365630"/>
            <a:chExt cx="822960" cy="1031092"/>
          </a:xfrm>
        </p:grpSpPr>
        <p:sp>
          <p:nvSpPr>
            <p:cNvPr id="117" name="Rectangle: Rounded Corners 116">
              <a:extLst>
                <a:ext uri="{FF2B5EF4-FFF2-40B4-BE49-F238E27FC236}">
                  <a16:creationId xmlns:a16="http://schemas.microsoft.com/office/drawing/2014/main" id="{FE901F9C-E06E-4546-895B-841CC84A06E2}"/>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18" name="Title 1">
              <a:extLst>
                <a:ext uri="{FF2B5EF4-FFF2-40B4-BE49-F238E27FC236}">
                  <a16:creationId xmlns:a16="http://schemas.microsoft.com/office/drawing/2014/main" id="{B72F943D-81E6-471D-A50D-7D5906646CB6}"/>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AKS</a:t>
              </a:r>
            </a:p>
          </p:txBody>
        </p:sp>
        <p:grpSp>
          <p:nvGrpSpPr>
            <p:cNvPr id="119" name="Group 118">
              <a:extLst>
                <a:ext uri="{FF2B5EF4-FFF2-40B4-BE49-F238E27FC236}">
                  <a16:creationId xmlns:a16="http://schemas.microsoft.com/office/drawing/2014/main" id="{85187519-D74A-468A-AD52-4C2506032547}"/>
                </a:ext>
              </a:extLst>
            </p:cNvPr>
            <p:cNvGrpSpPr/>
            <p:nvPr/>
          </p:nvGrpSpPr>
          <p:grpSpPr>
            <a:xfrm>
              <a:off x="7624016" y="4690524"/>
              <a:ext cx="623905" cy="589436"/>
              <a:chOff x="2613694" y="3600725"/>
              <a:chExt cx="355417" cy="335781"/>
            </a:xfrm>
          </p:grpSpPr>
          <p:sp>
            <p:nvSpPr>
              <p:cNvPr id="120" name="Freeform: Shape 119">
                <a:extLst>
                  <a:ext uri="{FF2B5EF4-FFF2-40B4-BE49-F238E27FC236}">
                    <a16:creationId xmlns:a16="http://schemas.microsoft.com/office/drawing/2014/main" id="{3E1843C8-DC9C-4B3F-8A67-40BB66BA936A}"/>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1" name="Freeform: Shape 120">
                <a:extLst>
                  <a:ext uri="{FF2B5EF4-FFF2-40B4-BE49-F238E27FC236}">
                    <a16:creationId xmlns:a16="http://schemas.microsoft.com/office/drawing/2014/main" id="{CE106C9C-EFFB-407A-BA48-C0811D31E77F}"/>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2" name="Freeform: Shape 121">
                <a:extLst>
                  <a:ext uri="{FF2B5EF4-FFF2-40B4-BE49-F238E27FC236}">
                    <a16:creationId xmlns:a16="http://schemas.microsoft.com/office/drawing/2014/main" id="{D33BF014-01B9-41F9-A72A-89C60EDE36A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5" name="Freeform: Shape 124">
                <a:extLst>
                  <a:ext uri="{FF2B5EF4-FFF2-40B4-BE49-F238E27FC236}">
                    <a16:creationId xmlns:a16="http://schemas.microsoft.com/office/drawing/2014/main" id="{6D0AB9FB-AA88-4608-B8B6-ABEC818B1CB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6" name="Freeform: Shape 125">
                <a:extLst>
                  <a:ext uri="{FF2B5EF4-FFF2-40B4-BE49-F238E27FC236}">
                    <a16:creationId xmlns:a16="http://schemas.microsoft.com/office/drawing/2014/main" id="{735F43D4-C7FE-401E-B27A-D573988192F0}"/>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7" name="Freeform: Shape 126">
                <a:extLst>
                  <a:ext uri="{FF2B5EF4-FFF2-40B4-BE49-F238E27FC236}">
                    <a16:creationId xmlns:a16="http://schemas.microsoft.com/office/drawing/2014/main" id="{246B7A2C-6886-403E-B215-6A1BDD8DED5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8" name="Freeform: Shape 127">
                <a:extLst>
                  <a:ext uri="{FF2B5EF4-FFF2-40B4-BE49-F238E27FC236}">
                    <a16:creationId xmlns:a16="http://schemas.microsoft.com/office/drawing/2014/main" id="{B65B031F-4618-4E8F-8FD7-F50DE886C2C0}"/>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29" name="Group 128">
            <a:extLst>
              <a:ext uri="{FF2B5EF4-FFF2-40B4-BE49-F238E27FC236}">
                <a16:creationId xmlns:a16="http://schemas.microsoft.com/office/drawing/2014/main" id="{0DBE6D84-7D51-4B46-ADF4-F6AD73FFBA22}"/>
              </a:ext>
            </a:extLst>
          </p:cNvPr>
          <p:cNvGrpSpPr/>
          <p:nvPr/>
        </p:nvGrpSpPr>
        <p:grpSpPr>
          <a:xfrm>
            <a:off x="7858980" y="2465793"/>
            <a:ext cx="806782" cy="1161687"/>
            <a:chOff x="5769351" y="2455575"/>
            <a:chExt cx="822960" cy="1184981"/>
          </a:xfrm>
        </p:grpSpPr>
        <p:sp>
          <p:nvSpPr>
            <p:cNvPr id="131" name="Title 1">
              <a:extLst>
                <a:ext uri="{FF2B5EF4-FFF2-40B4-BE49-F238E27FC236}">
                  <a16:creationId xmlns:a16="http://schemas.microsoft.com/office/drawing/2014/main" id="{DDDFACA9-140A-4E93-80D2-1C12B406C05C}"/>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Active Directory</a:t>
              </a:r>
            </a:p>
          </p:txBody>
        </p:sp>
        <p:sp>
          <p:nvSpPr>
            <p:cNvPr id="132" name="Rectangle: Rounded Corners 131">
              <a:extLst>
                <a:ext uri="{FF2B5EF4-FFF2-40B4-BE49-F238E27FC236}">
                  <a16:creationId xmlns:a16="http://schemas.microsoft.com/office/drawing/2014/main" id="{BD4ED8DD-F2E1-4874-BD71-D90FC96EDEE7}"/>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pic>
          <p:nvPicPr>
            <p:cNvPr id="133" name="Picture 132" descr="A picture containing object&#10;&#10;Description generated with high confidence">
              <a:extLst>
                <a:ext uri="{FF2B5EF4-FFF2-40B4-BE49-F238E27FC236}">
                  <a16:creationId xmlns:a16="http://schemas.microsoft.com/office/drawing/2014/main" id="{E5FC0D2D-752B-41D9-93F5-6EE347DE5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140" name="Connector: Elbow 139">
            <a:extLst>
              <a:ext uri="{FF2B5EF4-FFF2-40B4-BE49-F238E27FC236}">
                <a16:creationId xmlns:a16="http://schemas.microsoft.com/office/drawing/2014/main" id="{95D1D7ED-55F8-41E8-9EEC-C26C0277465B}"/>
              </a:ext>
            </a:extLst>
          </p:cNvPr>
          <p:cNvCxnSpPr>
            <a:cxnSpLocks/>
            <a:stCxn id="135" idx="0"/>
          </p:cNvCxnSpPr>
          <p:nvPr/>
        </p:nvCxnSpPr>
        <p:spPr>
          <a:xfrm rot="5400000" flipH="1" flipV="1">
            <a:off x="7089267" y="2844863"/>
            <a:ext cx="390486" cy="1148940"/>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70881616-78FA-473E-BC31-8C537A906BC5}"/>
              </a:ext>
            </a:extLst>
          </p:cNvPr>
          <p:cNvCxnSpPr>
            <a:cxnSpLocks/>
            <a:stCxn id="132" idx="2"/>
            <a:endCxn id="137" idx="3"/>
          </p:cNvCxnSpPr>
          <p:nvPr/>
        </p:nvCxnSpPr>
        <p:spPr>
          <a:xfrm rot="5400000">
            <a:off x="7390639" y="3350273"/>
            <a:ext cx="594527" cy="1148940"/>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99EA1A2-1C2F-4A53-959C-85A93879D3B3}"/>
              </a:ext>
            </a:extLst>
          </p:cNvPr>
          <p:cNvCxnSpPr>
            <a:cxnSpLocks/>
          </p:cNvCxnSpPr>
          <p:nvPr/>
        </p:nvCxnSpPr>
        <p:spPr>
          <a:xfrm rot="5400000" flipH="1">
            <a:off x="8110632" y="3224805"/>
            <a:ext cx="303477" cy="3104663"/>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864A64A-B422-4904-ABF2-C69FAD908678}"/>
              </a:ext>
            </a:extLst>
          </p:cNvPr>
          <p:cNvCxnSpPr>
            <a:stCxn id="117" idx="1"/>
          </p:cNvCxnSpPr>
          <p:nvPr/>
        </p:nvCxnSpPr>
        <p:spPr>
          <a:xfrm flipH="1" flipV="1">
            <a:off x="7113432" y="4515809"/>
            <a:ext cx="2297880" cy="9674"/>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5264D993-700A-4E3B-84D5-473E38E2C37D}"/>
              </a:ext>
            </a:extLst>
          </p:cNvPr>
          <p:cNvGrpSpPr/>
          <p:nvPr/>
        </p:nvGrpSpPr>
        <p:grpSpPr>
          <a:xfrm>
            <a:off x="8057869" y="4785428"/>
            <a:ext cx="409006" cy="559747"/>
            <a:chOff x="6619731" y="5063333"/>
            <a:chExt cx="417207" cy="570971"/>
          </a:xfrm>
        </p:grpSpPr>
        <p:sp>
          <p:nvSpPr>
            <p:cNvPr id="146" name="Rectangle: Rounded Corners 145">
              <a:extLst>
                <a:ext uri="{FF2B5EF4-FFF2-40B4-BE49-F238E27FC236}">
                  <a16:creationId xmlns:a16="http://schemas.microsoft.com/office/drawing/2014/main" id="{7F345EF1-C502-4316-8789-F5DF9D91A4D2}"/>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8" name="TagLegacy_E1CB" title="Icon of a shopping tag">
              <a:extLst>
                <a:ext uri="{FF2B5EF4-FFF2-40B4-BE49-F238E27FC236}">
                  <a16:creationId xmlns:a16="http://schemas.microsoft.com/office/drawing/2014/main" id="{0201AAF0-D972-4363-8F2E-01840EE5B6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49" name="Title 1">
              <a:extLst>
                <a:ext uri="{FF2B5EF4-FFF2-40B4-BE49-F238E27FC236}">
                  <a16:creationId xmlns:a16="http://schemas.microsoft.com/office/drawing/2014/main" id="{66E94473-EAFB-4928-BA7D-BAF4AF6554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grpSp>
        <p:nvGrpSpPr>
          <p:cNvPr id="150" name="Group 149">
            <a:extLst>
              <a:ext uri="{FF2B5EF4-FFF2-40B4-BE49-F238E27FC236}">
                <a16:creationId xmlns:a16="http://schemas.microsoft.com/office/drawing/2014/main" id="{07EB38E4-4FAE-496D-A8D1-FB6FAA5481A3}"/>
              </a:ext>
            </a:extLst>
          </p:cNvPr>
          <p:cNvGrpSpPr/>
          <p:nvPr/>
        </p:nvGrpSpPr>
        <p:grpSpPr>
          <a:xfrm>
            <a:off x="7473209" y="3856906"/>
            <a:ext cx="409006" cy="559747"/>
            <a:chOff x="6619731" y="5063333"/>
            <a:chExt cx="417207" cy="570971"/>
          </a:xfrm>
        </p:grpSpPr>
        <p:sp>
          <p:nvSpPr>
            <p:cNvPr id="151" name="Rectangle: Rounded Corners 150">
              <a:extLst>
                <a:ext uri="{FF2B5EF4-FFF2-40B4-BE49-F238E27FC236}">
                  <a16:creationId xmlns:a16="http://schemas.microsoft.com/office/drawing/2014/main" id="{5749E144-F298-4597-96C4-4CDCB65D0F6D}"/>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4" name="TagLegacy_E1CB" title="Icon of a shopping tag">
              <a:extLst>
                <a:ext uri="{FF2B5EF4-FFF2-40B4-BE49-F238E27FC236}">
                  <a16:creationId xmlns:a16="http://schemas.microsoft.com/office/drawing/2014/main" id="{16B0553F-283E-49BA-9F88-8BC905AACAA0}"/>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58" name="Title 1">
              <a:extLst>
                <a:ext uri="{FF2B5EF4-FFF2-40B4-BE49-F238E27FC236}">
                  <a16:creationId xmlns:a16="http://schemas.microsoft.com/office/drawing/2014/main" id="{EC6B86D5-3F02-4591-AEB6-242CEAC61F58}"/>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sp>
        <p:nvSpPr>
          <p:cNvPr id="161" name="Oval 160">
            <a:extLst>
              <a:ext uri="{FF2B5EF4-FFF2-40B4-BE49-F238E27FC236}">
                <a16:creationId xmlns:a16="http://schemas.microsoft.com/office/drawing/2014/main" id="{61871A35-D586-46AE-8782-02B328B6BEA7}"/>
              </a:ext>
            </a:extLst>
          </p:cNvPr>
          <p:cNvSpPr/>
          <p:nvPr/>
        </p:nvSpPr>
        <p:spPr bwMode="auto">
          <a:xfrm>
            <a:off x="7150046" y="309362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2" name="Oval 161">
            <a:extLst>
              <a:ext uri="{FF2B5EF4-FFF2-40B4-BE49-F238E27FC236}">
                <a16:creationId xmlns:a16="http://schemas.microsoft.com/office/drawing/2014/main" id="{1C2F4A5A-02D1-4F37-8BED-DDB21BA02BD9}"/>
              </a:ext>
            </a:extLst>
          </p:cNvPr>
          <p:cNvSpPr/>
          <p:nvPr/>
        </p:nvSpPr>
        <p:spPr bwMode="auto">
          <a:xfrm>
            <a:off x="8356288" y="378088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64" name="Oval 163">
            <a:extLst>
              <a:ext uri="{FF2B5EF4-FFF2-40B4-BE49-F238E27FC236}">
                <a16:creationId xmlns:a16="http://schemas.microsoft.com/office/drawing/2014/main" id="{921C0E78-8EA3-4E97-9129-1BE6ABA844BA}"/>
              </a:ext>
            </a:extLst>
          </p:cNvPr>
          <p:cNvSpPr/>
          <p:nvPr/>
        </p:nvSpPr>
        <p:spPr bwMode="auto">
          <a:xfrm>
            <a:off x="8760465" y="44020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65" name="Oval 164">
            <a:extLst>
              <a:ext uri="{FF2B5EF4-FFF2-40B4-BE49-F238E27FC236}">
                <a16:creationId xmlns:a16="http://schemas.microsoft.com/office/drawing/2014/main" id="{22950DC2-D194-4BA1-90E1-B5FACE4B35E1}"/>
              </a:ext>
            </a:extLst>
          </p:cNvPr>
          <p:cNvSpPr/>
          <p:nvPr/>
        </p:nvSpPr>
        <p:spPr bwMode="auto">
          <a:xfrm>
            <a:off x="8127907" y="544791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 name="Group 3">
            <a:extLst>
              <a:ext uri="{FF2B5EF4-FFF2-40B4-BE49-F238E27FC236}">
                <a16:creationId xmlns:a16="http://schemas.microsoft.com/office/drawing/2014/main" id="{A251BDC9-3ED6-4CDE-96D8-829A1A3C6E3C}"/>
              </a:ext>
            </a:extLst>
          </p:cNvPr>
          <p:cNvGrpSpPr/>
          <p:nvPr/>
        </p:nvGrpSpPr>
        <p:grpSpPr>
          <a:xfrm>
            <a:off x="6306648" y="3614575"/>
            <a:ext cx="806782" cy="1010823"/>
            <a:chOff x="6433109" y="3686558"/>
            <a:chExt cx="822960" cy="1031092"/>
          </a:xfrm>
        </p:grpSpPr>
        <p:sp>
          <p:nvSpPr>
            <p:cNvPr id="135" name="Title 1">
              <a:extLst>
                <a:ext uri="{FF2B5EF4-FFF2-40B4-BE49-F238E27FC236}">
                  <a16:creationId xmlns:a16="http://schemas.microsoft.com/office/drawing/2014/main" id="{9153314A-DA68-4234-9FAA-123226DCE6FA}"/>
                </a:ext>
              </a:extLst>
            </p:cNvPr>
            <p:cNvSpPr txBox="1">
              <a:spLocks/>
            </p:cNvSpPr>
            <p:nvPr/>
          </p:nvSpPr>
          <p:spPr>
            <a:xfrm>
              <a:off x="6485799" y="36865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137" name="Rectangle: Rounded Corners 136">
              <a:extLst>
                <a:ext uri="{FF2B5EF4-FFF2-40B4-BE49-F238E27FC236}">
                  <a16:creationId xmlns:a16="http://schemas.microsoft.com/office/drawing/2014/main" id="{756E0385-A379-40D6-BCE4-98885944A224}"/>
                </a:ext>
              </a:extLst>
            </p:cNvPr>
            <p:cNvSpPr/>
            <p:nvPr/>
          </p:nvSpPr>
          <p:spPr bwMode="auto">
            <a:xfrm>
              <a:off x="6433109" y="3894690"/>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45" name="people_4" title="Icon of a person">
              <a:extLst>
                <a:ext uri="{FF2B5EF4-FFF2-40B4-BE49-F238E27FC236}">
                  <a16:creationId xmlns:a16="http://schemas.microsoft.com/office/drawing/2014/main" id="{E68B39F5-493B-47A3-AD40-033766466509}"/>
                </a:ext>
              </a:extLst>
            </p:cNvPr>
            <p:cNvSpPr>
              <a:spLocks noChangeAspect="1" noEditPoints="1"/>
            </p:cNvSpPr>
            <p:nvPr/>
          </p:nvSpPr>
          <p:spPr bwMode="auto">
            <a:xfrm>
              <a:off x="6626881" y="4062777"/>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1452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0"/>
                                        </p:tgtEl>
                                        <p:attrNameLst>
                                          <p:attrName>style.visibility</p:attrName>
                                        </p:attrNameLst>
                                      </p:cBhvr>
                                      <p:to>
                                        <p:strVal val="visible"/>
                                      </p:to>
                                    </p:set>
                                    <p:animEffect transition="in" filter="fade">
                                      <p:cBhvr>
                                        <p:cTn id="14" dur="500"/>
                                        <p:tgtEl>
                                          <p:spTgt spid="14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10" presetClass="entr" presetSubtype="0" fill="hold" nodeType="withEffect">
                                  <p:stCondLst>
                                    <p:cond delay="25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wipe(left)">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500"/>
                                        <p:tgtEl>
                                          <p:spTgt spid="1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500"/>
                                        <p:tgtEl>
                                          <p:spTgt spid="114"/>
                                        </p:tgtEl>
                                      </p:cBhvr>
                                    </p:animEffect>
                                  </p:childTnLst>
                                </p:cTn>
                              </p:par>
                              <p:par>
                                <p:cTn id="59" presetID="10" presetClass="entr" presetSubtype="0" fill="hold" nodeType="withEffect">
                                  <p:stCondLst>
                                    <p:cond delay="25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500"/>
                                        <p:tgtEl>
                                          <p:spTgt spid="16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206"/>
                                        </p:tgtEl>
                                        <p:attrNameLst>
                                          <p:attrName>style.visibility</p:attrName>
                                        </p:attrNameLst>
                                      </p:cBhvr>
                                      <p:to>
                                        <p:strVal val="visible"/>
                                      </p:to>
                                    </p:set>
                                    <p:animEffect transition="in" filter="fade">
                                      <p:cBhvr>
                                        <p:cTn id="6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06" grpId="0"/>
      <p:bldP spid="98" grpId="0"/>
      <p:bldP spid="113" grpId="0"/>
      <p:bldP spid="114" grpId="0"/>
      <p:bldP spid="161" grpId="0" animBg="1"/>
      <p:bldP spid="162" grpId="0" animBg="1"/>
      <p:bldP spid="164" grpId="0" animBg="1"/>
      <p:bldP spid="1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6AF05D4D-7501-447C-8F53-9B2A3CC0FC16}"/>
              </a:ext>
            </a:extLst>
          </p:cNvPr>
          <p:cNvSpPr/>
          <p:nvPr/>
        </p:nvSpPr>
        <p:spPr bwMode="auto">
          <a:xfrm>
            <a:off x="6060050"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cxnSp>
        <p:nvCxnSpPr>
          <p:cNvPr id="210" name="Straight Arrow Connector 209">
            <a:extLst>
              <a:ext uri="{FF2B5EF4-FFF2-40B4-BE49-F238E27FC236}">
                <a16:creationId xmlns:a16="http://schemas.microsoft.com/office/drawing/2014/main" id="{5473BB2B-1603-4349-B122-E03BF58AA1BD}"/>
              </a:ext>
            </a:extLst>
          </p:cNvPr>
          <p:cNvCxnSpPr>
            <a:cxnSpLocks/>
          </p:cNvCxnSpPr>
          <p:nvPr/>
        </p:nvCxnSpPr>
        <p:spPr>
          <a:xfrm flipH="1">
            <a:off x="7315044" y="3845614"/>
            <a:ext cx="158069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3C4FA2-FA72-499F-BA4F-D24B0FA80F9B}"/>
              </a:ext>
            </a:extLst>
          </p:cNvPr>
          <p:cNvCxnSpPr>
            <a:cxnSpLocks/>
          </p:cNvCxnSpPr>
          <p:nvPr/>
        </p:nvCxnSpPr>
        <p:spPr>
          <a:xfrm>
            <a:off x="952324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4E6F8E7-6727-4C42-B3D0-BB712932E5F3}"/>
              </a:ext>
            </a:extLst>
          </p:cNvPr>
          <p:cNvCxnSpPr>
            <a:cxnSpLocks/>
          </p:cNvCxnSpPr>
          <p:nvPr/>
        </p:nvCxnSpPr>
        <p:spPr>
          <a:xfrm>
            <a:off x="6543295"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728A690-4EA5-4D74-872D-578E810E9244}"/>
              </a:ext>
            </a:extLst>
          </p:cNvPr>
          <p:cNvCxnSpPr>
            <a:cxnSpLocks/>
          </p:cNvCxnSpPr>
          <p:nvPr/>
        </p:nvCxnSpPr>
        <p:spPr>
          <a:xfrm>
            <a:off x="683180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r>
              <a:rPr lang="en-US" sz="1372"/>
              <a:t>Admin adds policy for the cluster</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591924" cy="402302"/>
          </a:xfrm>
        </p:spPr>
        <p:txBody>
          <a:bodyPr/>
          <a:lstStyle/>
          <a:p>
            <a:r>
              <a:rPr lang="en-US"/>
              <a:t>Policy controller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538161"/>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2"/>
            </a:pPr>
            <a:r>
              <a:rPr lang="en-US" sz="1372"/>
              <a:t>Admin audits compliance of the cluster using /audit endpoint</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320273"/>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3"/>
            </a:pPr>
            <a:r>
              <a:rPr lang="en-US" sz="1372"/>
              <a:t>User uses standard Kubernetes API to operate the cluster and the create actions are guarded by policy</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359447" y="5603550"/>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t>                                                    </a:t>
            </a:r>
          </a:p>
          <a:p>
            <a:pPr marL="0" indent="0" defTabSz="914367">
              <a:buNone/>
            </a:pPr>
            <a:endParaRPr lang="en-US" sz="1372"/>
          </a:p>
          <a:p>
            <a:pPr marL="0" indent="0" defTabSz="914367">
              <a:buNone/>
            </a:pPr>
            <a:endParaRPr lang="en-US" sz="1372"/>
          </a:p>
        </p:txBody>
      </p:sp>
      <p:sp>
        <p:nvSpPr>
          <p:cNvPr id="256" name="Oval 255">
            <a:extLst>
              <a:ext uri="{FF2B5EF4-FFF2-40B4-BE49-F238E27FC236}">
                <a16:creationId xmlns:a16="http://schemas.microsoft.com/office/drawing/2014/main" id="{E3882B8C-61C6-4191-83DE-D444224A8754}"/>
              </a:ext>
            </a:extLst>
          </p:cNvPr>
          <p:cNvSpPr/>
          <p:nvPr/>
        </p:nvSpPr>
        <p:spPr bwMode="auto">
          <a:xfrm>
            <a:off x="10182009" y="3133095"/>
            <a:ext cx="268927" cy="2550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811727" y="310838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8" name="Oval 257">
            <a:extLst>
              <a:ext uri="{FF2B5EF4-FFF2-40B4-BE49-F238E27FC236}">
                <a16:creationId xmlns:a16="http://schemas.microsoft.com/office/drawing/2014/main" id="{CD1DC195-C672-49CB-9A77-D55704425065}"/>
              </a:ext>
            </a:extLst>
          </p:cNvPr>
          <p:cNvSpPr/>
          <p:nvPr/>
        </p:nvSpPr>
        <p:spPr bwMode="auto">
          <a:xfrm>
            <a:off x="8228744" y="28295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9" name="Oval 258">
            <a:extLst>
              <a:ext uri="{FF2B5EF4-FFF2-40B4-BE49-F238E27FC236}">
                <a16:creationId xmlns:a16="http://schemas.microsoft.com/office/drawing/2014/main" id="{D55D27A4-0C0B-47D8-90A5-812E501B08C7}"/>
              </a:ext>
            </a:extLst>
          </p:cNvPr>
          <p:cNvSpPr/>
          <p:nvPr/>
        </p:nvSpPr>
        <p:spPr bwMode="auto">
          <a:xfrm>
            <a:off x="6701725" y="402849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64" name="Title 1">
            <a:extLst>
              <a:ext uri="{FF2B5EF4-FFF2-40B4-BE49-F238E27FC236}">
                <a16:creationId xmlns:a16="http://schemas.microsoft.com/office/drawing/2014/main" id="{6AFE65CE-7293-418D-9133-09B291974336}"/>
              </a:ext>
            </a:extLst>
          </p:cNvPr>
          <p:cNvSpPr txBox="1">
            <a:spLocks/>
          </p:cNvSpPr>
          <p:nvPr/>
        </p:nvSpPr>
        <p:spPr>
          <a:xfrm>
            <a:off x="6335811"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Admin</a:t>
            </a:r>
          </a:p>
        </p:txBody>
      </p:sp>
      <p:sp>
        <p:nvSpPr>
          <p:cNvPr id="265" name="Rectangle: Rounded Corners 264">
            <a:extLst>
              <a:ext uri="{FF2B5EF4-FFF2-40B4-BE49-F238E27FC236}">
                <a16:creationId xmlns:a16="http://schemas.microsoft.com/office/drawing/2014/main" id="{1DB35F02-D62F-40C1-BB25-2C67A9435E33}"/>
              </a:ext>
            </a:extLst>
          </p:cNvPr>
          <p:cNvSpPr/>
          <p:nvPr/>
        </p:nvSpPr>
        <p:spPr bwMode="auto">
          <a:xfrm>
            <a:off x="6284156"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66" name="people_4" title="Icon of a person">
            <a:extLst>
              <a:ext uri="{FF2B5EF4-FFF2-40B4-BE49-F238E27FC236}">
                <a16:creationId xmlns:a16="http://schemas.microsoft.com/office/drawing/2014/main" id="{6B177A1A-FF1B-4126-A154-C2994161C103}"/>
              </a:ext>
            </a:extLst>
          </p:cNvPr>
          <p:cNvSpPr>
            <a:spLocks noChangeAspect="1" noEditPoints="1"/>
          </p:cNvSpPr>
          <p:nvPr/>
        </p:nvSpPr>
        <p:spPr bwMode="auto">
          <a:xfrm>
            <a:off x="6474119"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67" name="Freeform 104">
            <a:extLst>
              <a:ext uri="{FF2B5EF4-FFF2-40B4-BE49-F238E27FC236}">
                <a16:creationId xmlns:a16="http://schemas.microsoft.com/office/drawing/2014/main" id="{30708FBA-A50B-482A-806F-A2E71499D351}"/>
              </a:ext>
            </a:extLst>
          </p:cNvPr>
          <p:cNvSpPr>
            <a:spLocks noChangeAspect="1" noEditPoints="1"/>
          </p:cNvSpPr>
          <p:nvPr/>
        </p:nvSpPr>
        <p:spPr bwMode="black">
          <a:xfrm>
            <a:off x="6569224"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defTabSz="914367"/>
            <a:endParaRPr lang="en-US" sz="1323">
              <a:solidFill>
                <a:srgbClr val="000000"/>
              </a:solidFill>
              <a:latin typeface="Segoe UI"/>
            </a:endParaRPr>
          </a:p>
        </p:txBody>
      </p:sp>
      <p:sp>
        <p:nvSpPr>
          <p:cNvPr id="261" name="Title 1">
            <a:extLst>
              <a:ext uri="{FF2B5EF4-FFF2-40B4-BE49-F238E27FC236}">
                <a16:creationId xmlns:a16="http://schemas.microsoft.com/office/drawing/2014/main" id="{EE2E498B-7437-41B6-B1A4-C43B86C1B9A3}"/>
              </a:ext>
            </a:extLst>
          </p:cNvPr>
          <p:cNvSpPr txBox="1">
            <a:spLocks/>
          </p:cNvSpPr>
          <p:nvPr/>
        </p:nvSpPr>
        <p:spPr>
          <a:xfrm>
            <a:off x="8636862"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User</a:t>
            </a:r>
          </a:p>
        </p:txBody>
      </p:sp>
      <p:sp>
        <p:nvSpPr>
          <p:cNvPr id="262" name="Rectangle: Rounded Corners 261">
            <a:extLst>
              <a:ext uri="{FF2B5EF4-FFF2-40B4-BE49-F238E27FC236}">
                <a16:creationId xmlns:a16="http://schemas.microsoft.com/office/drawing/2014/main" id="{10982416-1454-418E-A12C-A461B88252DE}"/>
              </a:ext>
            </a:extLst>
          </p:cNvPr>
          <p:cNvSpPr/>
          <p:nvPr/>
        </p:nvSpPr>
        <p:spPr bwMode="auto">
          <a:xfrm>
            <a:off x="8585207"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63" name="people_4" title="Icon of a person">
            <a:extLst>
              <a:ext uri="{FF2B5EF4-FFF2-40B4-BE49-F238E27FC236}">
                <a16:creationId xmlns:a16="http://schemas.microsoft.com/office/drawing/2014/main" id="{591D920D-B2E3-4382-BD62-63C37E507D7D}"/>
              </a:ext>
            </a:extLst>
          </p:cNvPr>
          <p:cNvSpPr>
            <a:spLocks noChangeAspect="1" noEditPoints="1"/>
          </p:cNvSpPr>
          <p:nvPr/>
        </p:nvSpPr>
        <p:spPr bwMode="auto">
          <a:xfrm>
            <a:off x="8775170" y="2345199"/>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53" name="Title 1">
            <a:extLst>
              <a:ext uri="{FF2B5EF4-FFF2-40B4-BE49-F238E27FC236}">
                <a16:creationId xmlns:a16="http://schemas.microsoft.com/office/drawing/2014/main" id="{44C8E810-2F55-41F0-A4C0-F28BEC4F6C8A}"/>
              </a:ext>
            </a:extLst>
          </p:cNvPr>
          <p:cNvSpPr txBox="1">
            <a:spLocks/>
          </p:cNvSpPr>
          <p:nvPr/>
        </p:nvSpPr>
        <p:spPr>
          <a:xfrm>
            <a:off x="9706145"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Admin</a:t>
            </a:r>
          </a:p>
        </p:txBody>
      </p:sp>
      <p:sp>
        <p:nvSpPr>
          <p:cNvPr id="254" name="Rectangle: Rounded Corners 253">
            <a:extLst>
              <a:ext uri="{FF2B5EF4-FFF2-40B4-BE49-F238E27FC236}">
                <a16:creationId xmlns:a16="http://schemas.microsoft.com/office/drawing/2014/main" id="{4072EDC7-B68D-47B8-817B-43EEE909DD20}"/>
              </a:ext>
            </a:extLst>
          </p:cNvPr>
          <p:cNvSpPr/>
          <p:nvPr/>
        </p:nvSpPr>
        <p:spPr bwMode="auto">
          <a:xfrm>
            <a:off x="9654491"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55" name="people_4" title="Icon of a person">
            <a:extLst>
              <a:ext uri="{FF2B5EF4-FFF2-40B4-BE49-F238E27FC236}">
                <a16:creationId xmlns:a16="http://schemas.microsoft.com/office/drawing/2014/main" id="{15DEEE5C-C50B-4656-8A8F-202C8A0948E7}"/>
              </a:ext>
            </a:extLst>
          </p:cNvPr>
          <p:cNvSpPr>
            <a:spLocks noChangeAspect="1" noEditPoints="1"/>
          </p:cNvSpPr>
          <p:nvPr/>
        </p:nvSpPr>
        <p:spPr bwMode="auto">
          <a:xfrm>
            <a:off x="9844454"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60" name="Freeform 104">
            <a:extLst>
              <a:ext uri="{FF2B5EF4-FFF2-40B4-BE49-F238E27FC236}">
                <a16:creationId xmlns:a16="http://schemas.microsoft.com/office/drawing/2014/main" id="{17FCA42D-68A7-48A8-90E6-C49BA3C798BD}"/>
              </a:ext>
            </a:extLst>
          </p:cNvPr>
          <p:cNvSpPr>
            <a:spLocks noChangeAspect="1" noEditPoints="1"/>
          </p:cNvSpPr>
          <p:nvPr/>
        </p:nvSpPr>
        <p:spPr bwMode="black">
          <a:xfrm>
            <a:off x="9939559"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defTabSz="914367"/>
            <a:endParaRPr lang="en-US" sz="1323">
              <a:solidFill>
                <a:srgbClr val="000000"/>
              </a:solidFill>
              <a:latin typeface="Segoe UI"/>
            </a:endParaRPr>
          </a:p>
        </p:txBody>
      </p:sp>
      <p:sp>
        <p:nvSpPr>
          <p:cNvPr id="172" name="Title 1">
            <a:extLst>
              <a:ext uri="{FF2B5EF4-FFF2-40B4-BE49-F238E27FC236}">
                <a16:creationId xmlns:a16="http://schemas.microsoft.com/office/drawing/2014/main" id="{5A320E00-1841-48ED-9244-4E1E9FBC6F5D}"/>
              </a:ext>
            </a:extLst>
          </p:cNvPr>
          <p:cNvSpPr txBox="1">
            <a:spLocks/>
          </p:cNvSpPr>
          <p:nvPr/>
        </p:nvSpPr>
        <p:spPr>
          <a:xfrm>
            <a:off x="5030598"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t>
            </a:r>
            <a:r>
              <a:rPr lang="en-US" sz="1176" spc="0">
                <a:solidFill>
                  <a:srgbClr val="000000"/>
                </a:solidFill>
                <a:latin typeface="Segoe UI Semibold" panose="020B0702040204020203" pitchFamily="34" charset="0"/>
                <a:cs typeface="Segoe UI Semibold" panose="020B0702040204020203" pitchFamily="34" charset="0"/>
              </a:rPr>
              <a:t>-policy-service</a:t>
            </a:r>
          </a:p>
        </p:txBody>
      </p:sp>
      <p:sp>
        <p:nvSpPr>
          <p:cNvPr id="177" name="Trackers_EADF" title="Icon of a clipboard with a checklist on it">
            <a:extLst>
              <a:ext uri="{FF2B5EF4-FFF2-40B4-BE49-F238E27FC236}">
                <a16:creationId xmlns:a16="http://schemas.microsoft.com/office/drawing/2014/main" id="{D28F3928-F2EB-4659-B1CA-F2B17D7BAB1F}"/>
              </a:ext>
            </a:extLst>
          </p:cNvPr>
          <p:cNvSpPr>
            <a:spLocks noChangeAspect="1" noEditPoints="1"/>
          </p:cNvSpPr>
          <p:nvPr/>
        </p:nvSpPr>
        <p:spPr bwMode="auto">
          <a:xfrm>
            <a:off x="6535945" y="3638897"/>
            <a:ext cx="303207" cy="4134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9" name="Title 1">
            <a:extLst>
              <a:ext uri="{FF2B5EF4-FFF2-40B4-BE49-F238E27FC236}">
                <a16:creationId xmlns:a16="http://schemas.microsoft.com/office/drawing/2014/main" id="{D93449DB-3EF1-449F-A0D3-0CD99EFB23EF}"/>
              </a:ext>
            </a:extLst>
          </p:cNvPr>
          <p:cNvSpPr txBox="1">
            <a:spLocks/>
          </p:cNvSpPr>
          <p:nvPr/>
        </p:nvSpPr>
        <p:spPr>
          <a:xfrm>
            <a:off x="10168705"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kubernetes-apiserver</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439415A-B983-4380-B6D9-09BB1FA52149}"/>
              </a:ext>
            </a:extLst>
          </p:cNvPr>
          <p:cNvSpPr/>
          <p:nvPr/>
        </p:nvSpPr>
        <p:spPr bwMode="auto">
          <a:xfrm>
            <a:off x="8895742"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Processing_E9F5" title="Icon of two interlocked gears">
            <a:extLst>
              <a:ext uri="{FF2B5EF4-FFF2-40B4-BE49-F238E27FC236}">
                <a16:creationId xmlns:a16="http://schemas.microsoft.com/office/drawing/2014/main" id="{06625E9C-9951-408C-B6BF-B920CB9E8A8C}"/>
              </a:ext>
            </a:extLst>
          </p:cNvPr>
          <p:cNvSpPr>
            <a:spLocks noChangeAspect="1" noEditPoints="1"/>
          </p:cNvSpPr>
          <p:nvPr/>
        </p:nvSpPr>
        <p:spPr bwMode="auto">
          <a:xfrm>
            <a:off x="9292944" y="3645041"/>
            <a:ext cx="460592" cy="4011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cxnSp>
        <p:nvCxnSpPr>
          <p:cNvPr id="206" name="Straight Arrow Connector 205">
            <a:extLst>
              <a:ext uri="{FF2B5EF4-FFF2-40B4-BE49-F238E27FC236}">
                <a16:creationId xmlns:a16="http://schemas.microsoft.com/office/drawing/2014/main" id="{C089037A-2322-4B8E-9814-273C7887C7E0}"/>
              </a:ext>
            </a:extLst>
          </p:cNvPr>
          <p:cNvCxnSpPr>
            <a:cxnSpLocks/>
          </p:cNvCxnSpPr>
          <p:nvPr/>
        </p:nvCxnSpPr>
        <p:spPr>
          <a:xfrm>
            <a:off x="6687547" y="2987199"/>
            <a:ext cx="0" cy="5446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D3CDD9C-E6AE-4E17-BD8A-10FDB5583AB9}"/>
              </a:ext>
            </a:extLst>
          </p:cNvPr>
          <p:cNvCxnSpPr/>
          <p:nvPr/>
        </p:nvCxnSpPr>
        <p:spPr>
          <a:xfrm>
            <a:off x="8983836"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1398371-3874-4C6B-AE23-7299C41D2B1F}"/>
              </a:ext>
            </a:extLst>
          </p:cNvPr>
          <p:cNvCxnSpPr/>
          <p:nvPr/>
        </p:nvCxnSpPr>
        <p:spPr>
          <a:xfrm>
            <a:off x="10053120"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itle 1">
            <a:extLst>
              <a:ext uri="{FF2B5EF4-FFF2-40B4-BE49-F238E27FC236}">
                <a16:creationId xmlns:a16="http://schemas.microsoft.com/office/drawing/2014/main" id="{1809FC6C-1DB2-4D72-A7C2-C24E879E9BAE}"/>
              </a:ext>
            </a:extLst>
          </p:cNvPr>
          <p:cNvSpPr txBox="1">
            <a:spLocks/>
          </p:cNvSpPr>
          <p:nvPr/>
        </p:nvSpPr>
        <p:spPr>
          <a:xfrm>
            <a:off x="5614874" y="3167414"/>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Run audit</a:t>
            </a:r>
          </a:p>
        </p:txBody>
      </p:sp>
      <p:sp>
        <p:nvSpPr>
          <p:cNvPr id="211" name="Title 1">
            <a:extLst>
              <a:ext uri="{FF2B5EF4-FFF2-40B4-BE49-F238E27FC236}">
                <a16:creationId xmlns:a16="http://schemas.microsoft.com/office/drawing/2014/main" id="{04F7A526-40FC-4DAD-91A1-66093E422B94}"/>
              </a:ext>
            </a:extLst>
          </p:cNvPr>
          <p:cNvSpPr txBox="1">
            <a:spLocks/>
          </p:cNvSpPr>
          <p:nvPr/>
        </p:nvSpPr>
        <p:spPr>
          <a:xfrm>
            <a:off x="7616990" y="3640776"/>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/admit</a:t>
            </a:r>
          </a:p>
        </p:txBody>
      </p:sp>
      <p:sp>
        <p:nvSpPr>
          <p:cNvPr id="212" name="Title 1">
            <a:extLst>
              <a:ext uri="{FF2B5EF4-FFF2-40B4-BE49-F238E27FC236}">
                <a16:creationId xmlns:a16="http://schemas.microsoft.com/office/drawing/2014/main" id="{30A28E70-95F9-4075-A3EC-A124AE936005}"/>
              </a:ext>
            </a:extLst>
          </p:cNvPr>
          <p:cNvSpPr txBox="1">
            <a:spLocks/>
          </p:cNvSpPr>
          <p:nvPr/>
        </p:nvSpPr>
        <p:spPr>
          <a:xfrm>
            <a:off x="8129727"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Create + Update</a:t>
            </a:r>
          </a:p>
        </p:txBody>
      </p:sp>
      <p:sp>
        <p:nvSpPr>
          <p:cNvPr id="213" name="Title 1">
            <a:extLst>
              <a:ext uri="{FF2B5EF4-FFF2-40B4-BE49-F238E27FC236}">
                <a16:creationId xmlns:a16="http://schemas.microsoft.com/office/drawing/2014/main" id="{1BA5962F-5371-4AB4-8AF0-77588BFF341D}"/>
              </a:ext>
            </a:extLst>
          </p:cNvPr>
          <p:cNvSpPr txBox="1">
            <a:spLocks/>
          </p:cNvSpPr>
          <p:nvPr/>
        </p:nvSpPr>
        <p:spPr>
          <a:xfrm>
            <a:off x="9194476"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Policy as CRDs</a:t>
            </a:r>
          </a:p>
        </p:txBody>
      </p:sp>
      <p:sp>
        <p:nvSpPr>
          <p:cNvPr id="215" name="Title 1">
            <a:extLst>
              <a:ext uri="{FF2B5EF4-FFF2-40B4-BE49-F238E27FC236}">
                <a16:creationId xmlns:a16="http://schemas.microsoft.com/office/drawing/2014/main" id="{2D4A94D4-7882-4124-BF63-AF278A68A001}"/>
              </a:ext>
            </a:extLst>
          </p:cNvPr>
          <p:cNvSpPr txBox="1">
            <a:spLocks/>
          </p:cNvSpPr>
          <p:nvPr/>
        </p:nvSpPr>
        <p:spPr>
          <a:xfrm>
            <a:off x="5657641"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t>
            </a:r>
            <a:r>
              <a:rPr lang="en-US" sz="1176" spc="0">
                <a:solidFill>
                  <a:srgbClr val="000000"/>
                </a:solidFill>
                <a:latin typeface="Segoe UI Semibold" panose="020B0702040204020203" pitchFamily="34" charset="0"/>
                <a:cs typeface="Segoe UI Semibold" panose="020B0702040204020203" pitchFamily="34" charset="0"/>
              </a:rPr>
              <a:t>-policy-controller</a:t>
            </a:r>
          </a:p>
        </p:txBody>
      </p:sp>
      <p:sp>
        <p:nvSpPr>
          <p:cNvPr id="216" name="Rectangle: Rounded Corners 215">
            <a:extLst>
              <a:ext uri="{FF2B5EF4-FFF2-40B4-BE49-F238E27FC236}">
                <a16:creationId xmlns:a16="http://schemas.microsoft.com/office/drawing/2014/main" id="{48920918-A9D5-46F9-B309-6C5C703D0023}"/>
              </a:ext>
            </a:extLst>
          </p:cNvPr>
          <p:cNvSpPr/>
          <p:nvPr/>
        </p:nvSpPr>
        <p:spPr bwMode="auto">
          <a:xfrm>
            <a:off x="5432553"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7" name="Rectangle: Rounded Corners 216">
            <a:extLst>
              <a:ext uri="{FF2B5EF4-FFF2-40B4-BE49-F238E27FC236}">
                <a16:creationId xmlns:a16="http://schemas.microsoft.com/office/drawing/2014/main" id="{F15F76F9-0546-4864-A579-878BB80609C4}"/>
              </a:ext>
            </a:extLst>
          </p:cNvPr>
          <p:cNvSpPr/>
          <p:nvPr/>
        </p:nvSpPr>
        <p:spPr bwMode="auto">
          <a:xfrm>
            <a:off x="8268245"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Title 1">
            <a:extLst>
              <a:ext uri="{FF2B5EF4-FFF2-40B4-BE49-F238E27FC236}">
                <a16:creationId xmlns:a16="http://schemas.microsoft.com/office/drawing/2014/main" id="{AA5C1862-EAE4-417B-A169-50CCCDDB08B1}"/>
              </a:ext>
            </a:extLst>
          </p:cNvPr>
          <p:cNvSpPr txBox="1">
            <a:spLocks/>
          </p:cNvSpPr>
          <p:nvPr/>
        </p:nvSpPr>
        <p:spPr>
          <a:xfrm>
            <a:off x="8493334"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kubernetes-mgmt</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219" name="Title 1">
            <a:extLst>
              <a:ext uri="{FF2B5EF4-FFF2-40B4-BE49-F238E27FC236}">
                <a16:creationId xmlns:a16="http://schemas.microsoft.com/office/drawing/2014/main" id="{A7664B58-613F-47D4-87B6-1F89FE289B4D}"/>
              </a:ext>
            </a:extLst>
          </p:cNvPr>
          <p:cNvSpPr txBox="1">
            <a:spLocks/>
          </p:cNvSpPr>
          <p:nvPr/>
        </p:nvSpPr>
        <p:spPr>
          <a:xfrm>
            <a:off x="5490523" y="4994225"/>
            <a:ext cx="75299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audit</a:t>
            </a:r>
          </a:p>
        </p:txBody>
      </p:sp>
      <p:sp>
        <p:nvSpPr>
          <p:cNvPr id="221" name="Title 1">
            <a:extLst>
              <a:ext uri="{FF2B5EF4-FFF2-40B4-BE49-F238E27FC236}">
                <a16:creationId xmlns:a16="http://schemas.microsoft.com/office/drawing/2014/main" id="{E8EE7461-C544-4FCB-A637-7704633C5828}"/>
              </a:ext>
            </a:extLst>
          </p:cNvPr>
          <p:cNvSpPr txBox="1">
            <a:spLocks/>
          </p:cNvSpPr>
          <p:nvPr/>
        </p:nvSpPr>
        <p:spPr>
          <a:xfrm>
            <a:off x="630644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p</a:t>
            </a:r>
            <a:r>
              <a:rPr lang="en-US" sz="980" spc="0" err="1">
                <a:solidFill>
                  <a:srgbClr val="000000"/>
                </a:solidFill>
                <a:latin typeface="Segoe UI" panose="020B0502040204020203" pitchFamily="34" charset="0"/>
              </a:rPr>
              <a:t>olicy</a:t>
            </a:r>
            <a:r>
              <a:rPr lang="en-US" sz="980" spc="0">
                <a:solidFill>
                  <a:srgbClr val="000000"/>
                </a:solidFill>
                <a:latin typeface="Segoe UI" panose="020B0502040204020203" pitchFamily="34" charset="0"/>
              </a:rPr>
              <a:t>-admit</a:t>
            </a:r>
          </a:p>
        </p:txBody>
      </p:sp>
      <p:sp>
        <p:nvSpPr>
          <p:cNvPr id="223" name="Title 1">
            <a:extLst>
              <a:ext uri="{FF2B5EF4-FFF2-40B4-BE49-F238E27FC236}">
                <a16:creationId xmlns:a16="http://schemas.microsoft.com/office/drawing/2014/main" id="{05482D92-B7DA-46B6-A52D-BC62CAF29353}"/>
              </a:ext>
            </a:extLst>
          </p:cNvPr>
          <p:cNvSpPr txBox="1">
            <a:spLocks/>
          </p:cNvSpPr>
          <p:nvPr/>
        </p:nvSpPr>
        <p:spPr>
          <a:xfrm>
            <a:off x="712449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err="1">
                <a:solidFill>
                  <a:srgbClr val="000000"/>
                </a:solidFill>
                <a:latin typeface="Segoe UI" panose="020B0502040204020203" pitchFamily="34" charset="0"/>
              </a:rPr>
              <a:t>opa</a:t>
            </a:r>
            <a:r>
              <a:rPr lang="en-US" sz="980" spc="0">
                <a:solidFill>
                  <a:srgbClr val="000000"/>
                </a:solidFill>
                <a:latin typeface="Segoe UI" panose="020B0502040204020203" pitchFamily="34" charset="0"/>
              </a:rPr>
              <a:t>-admit</a:t>
            </a:r>
          </a:p>
        </p:txBody>
      </p:sp>
      <p:sp>
        <p:nvSpPr>
          <p:cNvPr id="224" name="magnify" title="Icon of a magnifying glass">
            <a:extLst>
              <a:ext uri="{FF2B5EF4-FFF2-40B4-BE49-F238E27FC236}">
                <a16:creationId xmlns:a16="http://schemas.microsoft.com/office/drawing/2014/main" id="{F93497CD-5D7C-44E3-AFB6-E6521EA431D6}"/>
              </a:ext>
            </a:extLst>
          </p:cNvPr>
          <p:cNvSpPr>
            <a:spLocks noChangeAspect="1" noEditPoints="1"/>
          </p:cNvSpPr>
          <p:nvPr/>
        </p:nvSpPr>
        <p:spPr bwMode="auto">
          <a:xfrm flipH="1">
            <a:off x="5684243" y="522432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225" name="Freeform: Shape 224">
            <a:extLst>
              <a:ext uri="{FF2B5EF4-FFF2-40B4-BE49-F238E27FC236}">
                <a16:creationId xmlns:a16="http://schemas.microsoft.com/office/drawing/2014/main" id="{AB6839AB-F41A-4762-A882-0BDF1A206D30}"/>
              </a:ext>
            </a:extLst>
          </p:cNvPr>
          <p:cNvSpPr>
            <a:spLocks noChangeAspect="1"/>
          </p:cNvSpPr>
          <p:nvPr/>
        </p:nvSpPr>
        <p:spPr>
          <a:xfrm flipH="1">
            <a:off x="7340009" y="5224325"/>
            <a:ext cx="324093" cy="358570"/>
          </a:xfrm>
          <a:custGeom>
            <a:avLst/>
            <a:gdLst>
              <a:gd name="connsiteX0" fmla="*/ 954901 w 1194262"/>
              <a:gd name="connsiteY0" fmla="*/ 80 h 1321308"/>
              <a:gd name="connsiteX1" fmla="*/ 1022970 w 1194262"/>
              <a:gd name="connsiteY1" fmla="*/ 283703 h 1321308"/>
              <a:gd name="connsiteX2" fmla="*/ 919995 w 1194262"/>
              <a:gd name="connsiteY2" fmla="*/ 414256 h 1321308"/>
              <a:gd name="connsiteX3" fmla="*/ 919201 w 1194262"/>
              <a:gd name="connsiteY3" fmla="*/ 418903 h 1321308"/>
              <a:gd name="connsiteX4" fmla="*/ 917556 w 1194262"/>
              <a:gd name="connsiteY4" fmla="*/ 415735 h 1321308"/>
              <a:gd name="connsiteX5" fmla="*/ 595591 w 1194262"/>
              <a:gd name="connsiteY5" fmla="*/ 288242 h 1321308"/>
              <a:gd name="connsiteX6" fmla="*/ 305843 w 1194262"/>
              <a:gd name="connsiteY6" fmla="*/ 380276 h 1321308"/>
              <a:gd name="connsiteX7" fmla="*/ 274378 w 1194262"/>
              <a:gd name="connsiteY7" fmla="*/ 414908 h 1321308"/>
              <a:gd name="connsiteX8" fmla="*/ 274267 w 1194262"/>
              <a:gd name="connsiteY8" fmla="*/ 414256 h 1321308"/>
              <a:gd name="connsiteX9" fmla="*/ 171292 w 1194262"/>
              <a:gd name="connsiteY9" fmla="*/ 283703 h 1321308"/>
              <a:gd name="connsiteX10" fmla="*/ 239361 w 1194262"/>
              <a:gd name="connsiteY10" fmla="*/ 80 h 1321308"/>
              <a:gd name="connsiteX11" fmla="*/ 60112 w 1194262"/>
              <a:gd name="connsiteY11" fmla="*/ 256475 h 1321308"/>
              <a:gd name="connsiteX12" fmla="*/ 3387 w 1194262"/>
              <a:gd name="connsiteY12" fmla="*/ 431187 h 1321308"/>
              <a:gd name="connsiteX13" fmla="*/ 125456 w 1194262"/>
              <a:gd name="connsiteY13" fmla="*/ 646490 h 1321308"/>
              <a:gd name="connsiteX14" fmla="*/ 141066 w 1194262"/>
              <a:gd name="connsiteY14" fmla="*/ 652410 h 1321308"/>
              <a:gd name="connsiteX15" fmla="*/ 141066 w 1194262"/>
              <a:gd name="connsiteY15" fmla="*/ 980282 h 1321308"/>
              <a:gd name="connsiteX16" fmla="*/ 142409 w 1194262"/>
              <a:gd name="connsiteY16" fmla="*/ 980282 h 1321308"/>
              <a:gd name="connsiteX17" fmla="*/ 141580 w 1194262"/>
              <a:gd name="connsiteY17" fmla="*/ 981544 h 1321308"/>
              <a:gd name="connsiteX18" fmla="*/ 354513 w 1194262"/>
              <a:gd name="connsiteY18" fmla="*/ 1071040 h 1321308"/>
              <a:gd name="connsiteX19" fmla="*/ 474127 w 1194262"/>
              <a:gd name="connsiteY19" fmla="*/ 1168606 h 1321308"/>
              <a:gd name="connsiteX20" fmla="*/ 581798 w 1194262"/>
              <a:gd name="connsiteY20" fmla="*/ 1321308 h 1321308"/>
              <a:gd name="connsiteX21" fmla="*/ 585387 w 1194262"/>
              <a:gd name="connsiteY21" fmla="*/ 1319375 h 1321308"/>
              <a:gd name="connsiteX22" fmla="*/ 589166 w 1194262"/>
              <a:gd name="connsiteY22" fmla="*/ 1321308 h 1321308"/>
              <a:gd name="connsiteX23" fmla="*/ 702528 w 1194262"/>
              <a:gd name="connsiteY23" fmla="*/ 1168606 h 1321308"/>
              <a:gd name="connsiteX24" fmla="*/ 828466 w 1194262"/>
              <a:gd name="connsiteY24" fmla="*/ 1071040 h 1321308"/>
              <a:gd name="connsiteX25" fmla="*/ 1052656 w 1194262"/>
              <a:gd name="connsiteY25" fmla="*/ 981544 h 1321308"/>
              <a:gd name="connsiteX26" fmla="*/ 1051783 w 1194262"/>
              <a:gd name="connsiteY26" fmla="*/ 980282 h 1321308"/>
              <a:gd name="connsiteX27" fmla="*/ 1053197 w 1194262"/>
              <a:gd name="connsiteY27" fmla="*/ 980282 h 1321308"/>
              <a:gd name="connsiteX28" fmla="*/ 1053197 w 1194262"/>
              <a:gd name="connsiteY28" fmla="*/ 652410 h 1321308"/>
              <a:gd name="connsiteX29" fmla="*/ 1068806 w 1194262"/>
              <a:gd name="connsiteY29" fmla="*/ 646490 h 1321308"/>
              <a:gd name="connsiteX30" fmla="*/ 1190875 w 1194262"/>
              <a:gd name="connsiteY30" fmla="*/ 431187 h 1321308"/>
              <a:gd name="connsiteX31" fmla="*/ 1134150 w 1194262"/>
              <a:gd name="connsiteY31" fmla="*/ 256475 h 1321308"/>
              <a:gd name="connsiteX32" fmla="*/ 954901 w 1194262"/>
              <a:gd name="connsiteY32" fmla="*/ 80 h 13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4262" h="1321308">
                <a:moveTo>
                  <a:pt x="954901" y="80"/>
                </a:moveTo>
                <a:cubicBezTo>
                  <a:pt x="936371" y="4618"/>
                  <a:pt x="1029399" y="211095"/>
                  <a:pt x="1022970" y="283703"/>
                </a:cubicBezTo>
                <a:cubicBezTo>
                  <a:pt x="1017345" y="347234"/>
                  <a:pt x="938179" y="368205"/>
                  <a:pt x="919995" y="414256"/>
                </a:cubicBezTo>
                <a:lnTo>
                  <a:pt x="919201" y="418903"/>
                </a:lnTo>
                <a:lnTo>
                  <a:pt x="917556" y="415735"/>
                </a:lnTo>
                <a:cubicBezTo>
                  <a:pt x="864510" y="340813"/>
                  <a:pt x="740327" y="288242"/>
                  <a:pt x="595591" y="288242"/>
                </a:cubicBezTo>
                <a:cubicBezTo>
                  <a:pt x="474977" y="288242"/>
                  <a:pt x="368637" y="324749"/>
                  <a:pt x="305843" y="380276"/>
                </a:cubicBezTo>
                <a:lnTo>
                  <a:pt x="274378" y="414908"/>
                </a:lnTo>
                <a:lnTo>
                  <a:pt x="274267" y="414256"/>
                </a:lnTo>
                <a:cubicBezTo>
                  <a:pt x="256083" y="368205"/>
                  <a:pt x="176917" y="347234"/>
                  <a:pt x="171292" y="283703"/>
                </a:cubicBezTo>
                <a:cubicBezTo>
                  <a:pt x="164863" y="211095"/>
                  <a:pt x="257891" y="4618"/>
                  <a:pt x="239361" y="80"/>
                </a:cubicBezTo>
                <a:cubicBezTo>
                  <a:pt x="220831" y="-4458"/>
                  <a:pt x="99441" y="184624"/>
                  <a:pt x="60112" y="256475"/>
                </a:cubicBezTo>
                <a:cubicBezTo>
                  <a:pt x="20783" y="328326"/>
                  <a:pt x="-10605" y="365008"/>
                  <a:pt x="3387" y="431187"/>
                </a:cubicBezTo>
                <a:cubicBezTo>
                  <a:pt x="15630" y="489094"/>
                  <a:pt x="79120" y="615329"/>
                  <a:pt x="125456" y="646490"/>
                </a:cubicBezTo>
                <a:lnTo>
                  <a:pt x="141066" y="652410"/>
                </a:lnTo>
                <a:lnTo>
                  <a:pt x="141066" y="980282"/>
                </a:lnTo>
                <a:lnTo>
                  <a:pt x="142409" y="980282"/>
                </a:lnTo>
                <a:lnTo>
                  <a:pt x="141580" y="981544"/>
                </a:lnTo>
                <a:cubicBezTo>
                  <a:pt x="151649" y="1003125"/>
                  <a:pt x="306790" y="1042583"/>
                  <a:pt x="354513" y="1071040"/>
                </a:cubicBezTo>
                <a:cubicBezTo>
                  <a:pt x="409054" y="1103562"/>
                  <a:pt x="434633" y="1127764"/>
                  <a:pt x="474127" y="1168606"/>
                </a:cubicBezTo>
                <a:cubicBezTo>
                  <a:pt x="508685" y="1204343"/>
                  <a:pt x="555915" y="1316805"/>
                  <a:pt x="581798" y="1321308"/>
                </a:cubicBezTo>
                <a:lnTo>
                  <a:pt x="585387" y="1319375"/>
                </a:lnTo>
                <a:lnTo>
                  <a:pt x="589166" y="1321308"/>
                </a:lnTo>
                <a:cubicBezTo>
                  <a:pt x="616417" y="1316805"/>
                  <a:pt x="666144" y="1204343"/>
                  <a:pt x="702528" y="1168606"/>
                </a:cubicBezTo>
                <a:cubicBezTo>
                  <a:pt x="744111" y="1127764"/>
                  <a:pt x="771042" y="1103562"/>
                  <a:pt x="828466" y="1071040"/>
                </a:cubicBezTo>
                <a:cubicBezTo>
                  <a:pt x="878712" y="1042583"/>
                  <a:pt x="1042055" y="1003125"/>
                  <a:pt x="1052656" y="981544"/>
                </a:cubicBezTo>
                <a:lnTo>
                  <a:pt x="1051783" y="980282"/>
                </a:lnTo>
                <a:lnTo>
                  <a:pt x="1053197" y="980282"/>
                </a:lnTo>
                <a:lnTo>
                  <a:pt x="1053197" y="652410"/>
                </a:lnTo>
                <a:lnTo>
                  <a:pt x="1068806" y="646490"/>
                </a:lnTo>
                <a:cubicBezTo>
                  <a:pt x="1115142" y="615329"/>
                  <a:pt x="1178632" y="489094"/>
                  <a:pt x="1190875" y="431187"/>
                </a:cubicBezTo>
                <a:cubicBezTo>
                  <a:pt x="1204867" y="365008"/>
                  <a:pt x="1173479" y="328326"/>
                  <a:pt x="1134150" y="256475"/>
                </a:cubicBezTo>
                <a:cubicBezTo>
                  <a:pt x="1094821" y="184624"/>
                  <a:pt x="973431" y="-4458"/>
                  <a:pt x="954901" y="80"/>
                </a:cubicBezTo>
                <a:close/>
              </a:path>
            </a:pathLst>
          </a:custGeom>
          <a:noFill/>
          <a:ln w="1270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6" name="Share_E72D" title="Icon of a square with an arrow pointing out of it">
            <a:extLst>
              <a:ext uri="{FF2B5EF4-FFF2-40B4-BE49-F238E27FC236}">
                <a16:creationId xmlns:a16="http://schemas.microsoft.com/office/drawing/2014/main" id="{D651009D-9965-4FD5-859C-984A28573415}"/>
              </a:ext>
            </a:extLst>
          </p:cNvPr>
          <p:cNvSpPr>
            <a:spLocks noChangeAspect="1" noEditPoints="1"/>
          </p:cNvSpPr>
          <p:nvPr/>
        </p:nvSpPr>
        <p:spPr bwMode="auto">
          <a:xfrm>
            <a:off x="6475742" y="5224325"/>
            <a:ext cx="416526" cy="35857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227" name="Title 1">
            <a:extLst>
              <a:ext uri="{FF2B5EF4-FFF2-40B4-BE49-F238E27FC236}">
                <a16:creationId xmlns:a16="http://schemas.microsoft.com/office/drawing/2014/main" id="{57E1BDDE-14B8-4583-9FC4-F232050CE157}"/>
              </a:ext>
            </a:extLst>
          </p:cNvPr>
          <p:cNvSpPr txBox="1">
            <a:spLocks/>
          </p:cNvSpPr>
          <p:nvPr/>
        </p:nvSpPr>
        <p:spPr>
          <a:xfrm>
            <a:off x="8376562"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k8s object watcher</a:t>
            </a:r>
          </a:p>
        </p:txBody>
      </p:sp>
      <p:sp>
        <p:nvSpPr>
          <p:cNvPr id="229" name="Title 1">
            <a:extLst>
              <a:ext uri="{FF2B5EF4-FFF2-40B4-BE49-F238E27FC236}">
                <a16:creationId xmlns:a16="http://schemas.microsoft.com/office/drawing/2014/main" id="{8E86E659-67F8-4771-92D3-7FB0B1411E52}"/>
              </a:ext>
            </a:extLst>
          </p:cNvPr>
          <p:cNvSpPr txBox="1">
            <a:spLocks/>
          </p:cNvSpPr>
          <p:nvPr/>
        </p:nvSpPr>
        <p:spPr>
          <a:xfrm>
            <a:off x="9577399"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policy-</a:t>
            </a:r>
            <a:r>
              <a:rPr lang="en-US" sz="980" spc="0" err="1">
                <a:solidFill>
                  <a:srgbClr val="000000"/>
                </a:solidFill>
                <a:latin typeface="Segoe UI" panose="020B0502040204020203" pitchFamily="34" charset="0"/>
              </a:rPr>
              <a:t>crd</a:t>
            </a:r>
            <a:r>
              <a:rPr lang="en-US" sz="980" spc="0">
                <a:solidFill>
                  <a:srgbClr val="000000"/>
                </a:solidFill>
                <a:latin typeface="Segoe UI" panose="020B0502040204020203" pitchFamily="34" charset="0"/>
              </a:rPr>
              <a:t>-watcher</a:t>
            </a:r>
          </a:p>
        </p:txBody>
      </p:sp>
      <p:sp>
        <p:nvSpPr>
          <p:cNvPr id="230" name="Freeform: Shape 229">
            <a:extLst>
              <a:ext uri="{FF2B5EF4-FFF2-40B4-BE49-F238E27FC236}">
                <a16:creationId xmlns:a16="http://schemas.microsoft.com/office/drawing/2014/main" id="{C32EC23C-C0B7-4EC3-9E15-EEFA5763921A}"/>
              </a:ext>
            </a:extLst>
          </p:cNvPr>
          <p:cNvSpPr>
            <a:spLocks noChangeAspect="1"/>
          </p:cNvSpPr>
          <p:nvPr/>
        </p:nvSpPr>
        <p:spPr>
          <a:xfrm>
            <a:off x="8759172" y="5224325"/>
            <a:ext cx="327187" cy="3585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Page2_E7C3" title="Icon of a document">
            <a:extLst>
              <a:ext uri="{FF2B5EF4-FFF2-40B4-BE49-F238E27FC236}">
                <a16:creationId xmlns:a16="http://schemas.microsoft.com/office/drawing/2014/main" id="{C3D6EDC0-E575-468A-B7CE-D161026FBD59}"/>
              </a:ext>
            </a:extLst>
          </p:cNvPr>
          <p:cNvSpPr>
            <a:spLocks noChangeAspect="1" noEditPoints="1"/>
          </p:cNvSpPr>
          <p:nvPr/>
        </p:nvSpPr>
        <p:spPr bwMode="auto">
          <a:xfrm>
            <a:off x="9980122" y="5224325"/>
            <a:ext cx="286960" cy="35857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233" name="Title 1">
            <a:extLst>
              <a:ext uri="{FF2B5EF4-FFF2-40B4-BE49-F238E27FC236}">
                <a16:creationId xmlns:a16="http://schemas.microsoft.com/office/drawing/2014/main" id="{4E75A7BA-8AFF-4911-9F67-75CC5F17B2B7}"/>
              </a:ext>
            </a:extLst>
          </p:cNvPr>
          <p:cNvSpPr txBox="1">
            <a:spLocks/>
          </p:cNvSpPr>
          <p:nvPr/>
        </p:nvSpPr>
        <p:spPr>
          <a:xfrm>
            <a:off x="547062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/audit</a:t>
            </a:r>
          </a:p>
        </p:txBody>
      </p:sp>
      <p:sp>
        <p:nvSpPr>
          <p:cNvPr id="235" name="Title 1">
            <a:extLst>
              <a:ext uri="{FF2B5EF4-FFF2-40B4-BE49-F238E27FC236}">
                <a16:creationId xmlns:a16="http://schemas.microsoft.com/office/drawing/2014/main" id="{0D9B8960-33DE-4EE4-81B7-6F64209C2BCE}"/>
              </a:ext>
            </a:extLst>
          </p:cNvPr>
          <p:cNvSpPr txBox="1">
            <a:spLocks/>
          </p:cNvSpPr>
          <p:nvPr/>
        </p:nvSpPr>
        <p:spPr>
          <a:xfrm>
            <a:off x="6933753"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panose="020B0502040204020203" pitchFamily="34" charset="0"/>
              </a:rPr>
              <a:t>/admit</a:t>
            </a:r>
          </a:p>
        </p:txBody>
      </p:sp>
      <p:sp>
        <p:nvSpPr>
          <p:cNvPr id="236" name="Title 1">
            <a:extLst>
              <a:ext uri="{FF2B5EF4-FFF2-40B4-BE49-F238E27FC236}">
                <a16:creationId xmlns:a16="http://schemas.microsoft.com/office/drawing/2014/main" id="{62882961-3EA8-4B80-991A-6AC929682843}"/>
              </a:ext>
            </a:extLst>
          </p:cNvPr>
          <p:cNvSpPr txBox="1">
            <a:spLocks/>
          </p:cNvSpPr>
          <p:nvPr/>
        </p:nvSpPr>
        <p:spPr>
          <a:xfrm>
            <a:off x="844840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watch</a:t>
            </a:r>
          </a:p>
        </p:txBody>
      </p:sp>
      <p:sp>
        <p:nvSpPr>
          <p:cNvPr id="237" name="Rectangle: Rounded Corners 236">
            <a:extLst>
              <a:ext uri="{FF2B5EF4-FFF2-40B4-BE49-F238E27FC236}">
                <a16:creationId xmlns:a16="http://schemas.microsoft.com/office/drawing/2014/main" id="{C5C58778-95CD-4974-A0BB-74DB0B5F8811}"/>
              </a:ext>
            </a:extLst>
          </p:cNvPr>
          <p:cNvSpPr/>
          <p:nvPr/>
        </p:nvSpPr>
        <p:spPr bwMode="auto">
          <a:xfrm>
            <a:off x="5432552" y="6152417"/>
            <a:ext cx="5345682" cy="31374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a:ln w="3175">
                  <a:noFill/>
                </a:ln>
                <a:solidFill>
                  <a:srgbClr val="000000"/>
                </a:solidFill>
                <a:latin typeface="Segoe UI" panose="020B0502040204020203" pitchFamily="34" charset="0"/>
                <a:cs typeface="Segoe UI" pitchFamily="34" charset="0"/>
              </a:rPr>
              <a:t>open-policy-agent</a:t>
            </a:r>
          </a:p>
        </p:txBody>
      </p:sp>
      <p:cxnSp>
        <p:nvCxnSpPr>
          <p:cNvPr id="238" name="Straight Arrow Connector 237">
            <a:extLst>
              <a:ext uri="{FF2B5EF4-FFF2-40B4-BE49-F238E27FC236}">
                <a16:creationId xmlns:a16="http://schemas.microsoft.com/office/drawing/2014/main" id="{33C0714F-1869-4FA6-82F9-FA1CF0863C1F}"/>
              </a:ext>
            </a:extLst>
          </p:cNvPr>
          <p:cNvCxnSpPr>
            <a:cxnSpLocks/>
          </p:cNvCxnSpPr>
          <p:nvPr/>
        </p:nvCxnSpPr>
        <p:spPr>
          <a:xfrm>
            <a:off x="7502056"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7768E7F0-3E9A-464E-91C8-2BABFDB8C3D9}"/>
              </a:ext>
            </a:extLst>
          </p:cNvPr>
          <p:cNvCxnSpPr>
            <a:cxnSpLocks/>
          </p:cNvCxnSpPr>
          <p:nvPr/>
        </p:nvCxnSpPr>
        <p:spPr>
          <a:xfrm>
            <a:off x="8922765"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BCACE2-2F4F-4421-860C-CE5EC3E5CFD4}"/>
              </a:ext>
            </a:extLst>
          </p:cNvPr>
          <p:cNvCxnSpPr>
            <a:cxnSpLocks/>
          </p:cNvCxnSpPr>
          <p:nvPr/>
        </p:nvCxnSpPr>
        <p:spPr>
          <a:xfrm>
            <a:off x="10123602"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1" name="Title 1">
            <a:extLst>
              <a:ext uri="{FF2B5EF4-FFF2-40B4-BE49-F238E27FC236}">
                <a16:creationId xmlns:a16="http://schemas.microsoft.com/office/drawing/2014/main" id="{3A14D86C-6FC3-4267-BB56-D4EFE7878618}"/>
              </a:ext>
            </a:extLst>
          </p:cNvPr>
          <p:cNvSpPr txBox="1">
            <a:spLocks/>
          </p:cNvSpPr>
          <p:nvPr/>
        </p:nvSpPr>
        <p:spPr>
          <a:xfrm>
            <a:off x="6440319"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/query</a:t>
            </a:r>
          </a:p>
        </p:txBody>
      </p:sp>
      <p:sp>
        <p:nvSpPr>
          <p:cNvPr id="243" name="Title 1">
            <a:extLst>
              <a:ext uri="{FF2B5EF4-FFF2-40B4-BE49-F238E27FC236}">
                <a16:creationId xmlns:a16="http://schemas.microsoft.com/office/drawing/2014/main" id="{97D4569F-42C1-45D3-B829-23D05DB140F9}"/>
              </a:ext>
            </a:extLst>
          </p:cNvPr>
          <p:cNvSpPr txBox="1">
            <a:spLocks/>
          </p:cNvSpPr>
          <p:nvPr/>
        </p:nvSpPr>
        <p:spPr>
          <a:xfrm>
            <a:off x="7868955"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/data</a:t>
            </a:r>
          </a:p>
        </p:txBody>
      </p:sp>
      <p:sp>
        <p:nvSpPr>
          <p:cNvPr id="244" name="Title 1">
            <a:extLst>
              <a:ext uri="{FF2B5EF4-FFF2-40B4-BE49-F238E27FC236}">
                <a16:creationId xmlns:a16="http://schemas.microsoft.com/office/drawing/2014/main" id="{4E310E51-6C17-4E6C-A136-B345468CA7DE}"/>
              </a:ext>
            </a:extLst>
          </p:cNvPr>
          <p:cNvSpPr txBox="1">
            <a:spLocks/>
          </p:cNvSpPr>
          <p:nvPr/>
        </p:nvSpPr>
        <p:spPr>
          <a:xfrm>
            <a:off x="9060600"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/policy</a:t>
            </a:r>
          </a:p>
        </p:txBody>
      </p:sp>
      <p:sp>
        <p:nvSpPr>
          <p:cNvPr id="65" name="Title 16">
            <a:extLst>
              <a:ext uri="{FF2B5EF4-FFF2-40B4-BE49-F238E27FC236}">
                <a16:creationId xmlns:a16="http://schemas.microsoft.com/office/drawing/2014/main" id="{91A9E51F-9428-4163-8DCB-A2566DA8A5BE}"/>
              </a:ext>
            </a:extLst>
          </p:cNvPr>
          <p:cNvSpPr txBox="1">
            <a:spLocks/>
          </p:cNvSpPr>
          <p:nvPr/>
        </p:nvSpPr>
        <p:spPr>
          <a:xfrm>
            <a:off x="455995" y="4313591"/>
            <a:ext cx="3261391" cy="84483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4"/>
            </a:pPr>
            <a:r>
              <a:rPr lang="en-US" sz="1372"/>
              <a:t>Kubernetes-policy-controller provides an admission controller webhook that performs evaluations by calling open-policy-agent (OPA) service</a:t>
            </a:r>
          </a:p>
        </p:txBody>
      </p:sp>
    </p:spTree>
    <p:extLst>
      <p:ext uri="{BB962C8B-B14F-4D97-AF65-F5344CB8AC3E}">
        <p14:creationId xmlns:p14="http://schemas.microsoft.com/office/powerpoint/2010/main" val="3815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6">
            <a:extLst>
              <a:ext uri="{FF2B5EF4-FFF2-40B4-BE49-F238E27FC236}">
                <a16:creationId xmlns:a16="http://schemas.microsoft.com/office/drawing/2014/main" id="{FBA58908-6DAD-49A4-B69F-708E2B8A1BF8}"/>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a:solidFill>
                  <a:srgbClr val="0078D4"/>
                </a:solidFill>
                <a:latin typeface="Segoe UI" panose="020B0502040204020203" pitchFamily="34" charset="0"/>
              </a:rPr>
              <a:t>Kubernetes operator defines an identity map for K8s service accounts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Pod identity</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Title 16">
            <a:extLst>
              <a:ext uri="{FF2B5EF4-FFF2-40B4-BE49-F238E27FC236}">
                <a16:creationId xmlns:a16="http://schemas.microsoft.com/office/drawing/2014/main" id="{B3DD7386-8F81-46B4-8D96-291A4426154E}"/>
              </a:ext>
            </a:extLst>
          </p:cNvPr>
          <p:cNvSpPr txBox="1">
            <a:spLocks/>
          </p:cNvSpPr>
          <p:nvPr/>
        </p:nvSpPr>
        <p:spPr>
          <a:xfrm>
            <a:off x="455995" y="2618276"/>
            <a:ext cx="3021992"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372" b="0" spc="0">
                <a:solidFill>
                  <a:srgbClr val="0078D4"/>
                </a:solidFill>
                <a:latin typeface="Segoe UI" panose="020B0502040204020203" pitchFamily="34" charset="0"/>
              </a:rPr>
              <a:t>Node Managed Identity (NMI) watches for mapping reaction and syncs to Managed Service Identify (MSI)</a:t>
            </a:r>
          </a:p>
        </p:txBody>
      </p:sp>
      <p:sp>
        <p:nvSpPr>
          <p:cNvPr id="179" name="Title 16">
            <a:extLst>
              <a:ext uri="{FF2B5EF4-FFF2-40B4-BE49-F238E27FC236}">
                <a16:creationId xmlns:a16="http://schemas.microsoft.com/office/drawing/2014/main" id="{110E0484-E8E3-44DB-89FF-9B1601401DDC}"/>
              </a:ext>
            </a:extLst>
          </p:cNvPr>
          <p:cNvSpPr txBox="1">
            <a:spLocks/>
          </p:cNvSpPr>
          <p:nvPr/>
        </p:nvSpPr>
        <p:spPr>
          <a:xfrm>
            <a:off x="455995" y="3691710"/>
            <a:ext cx="3185731"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372" b="0" spc="0">
                <a:solidFill>
                  <a:srgbClr val="0078D4"/>
                </a:solidFill>
                <a:latin typeface="Segoe UI" panose="020B0502040204020203" pitchFamily="34" charset="0"/>
              </a:rPr>
              <a:t>Developer creates a pod with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a service account, and pod uses standard Azure SDK to fetch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a token bound to MSI</a:t>
            </a:r>
          </a:p>
        </p:txBody>
      </p:sp>
      <p:sp>
        <p:nvSpPr>
          <p:cNvPr id="180" name="Title 16">
            <a:extLst>
              <a:ext uri="{FF2B5EF4-FFF2-40B4-BE49-F238E27FC236}">
                <a16:creationId xmlns:a16="http://schemas.microsoft.com/office/drawing/2014/main" id="{2804FC20-7475-4C0B-B87D-025B7CEFA3B2}"/>
              </a:ext>
            </a:extLst>
          </p:cNvPr>
          <p:cNvSpPr txBox="1">
            <a:spLocks/>
          </p:cNvSpPr>
          <p:nvPr/>
        </p:nvSpPr>
        <p:spPr>
          <a:xfrm>
            <a:off x="455995" y="4765144"/>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Pod uses access token to consume other Azure services; services validate token</a:t>
            </a:r>
          </a:p>
        </p:txBody>
      </p:sp>
      <p:grpSp>
        <p:nvGrpSpPr>
          <p:cNvPr id="96" name="Group 95">
            <a:extLst>
              <a:ext uri="{FF2B5EF4-FFF2-40B4-BE49-F238E27FC236}">
                <a16:creationId xmlns:a16="http://schemas.microsoft.com/office/drawing/2014/main" id="{4B0350F3-3CBC-4289-9063-5B04476E796B}"/>
              </a:ext>
            </a:extLst>
          </p:cNvPr>
          <p:cNvGrpSpPr/>
          <p:nvPr/>
        </p:nvGrpSpPr>
        <p:grpSpPr>
          <a:xfrm>
            <a:off x="6793860" y="3009829"/>
            <a:ext cx="2739018" cy="3385952"/>
            <a:chOff x="6182370" y="2841077"/>
            <a:chExt cx="2793941" cy="3453847"/>
          </a:xfrm>
        </p:grpSpPr>
        <p:sp>
          <p:nvSpPr>
            <p:cNvPr id="98" name="Title 1">
              <a:extLst>
                <a:ext uri="{FF2B5EF4-FFF2-40B4-BE49-F238E27FC236}">
                  <a16:creationId xmlns:a16="http://schemas.microsoft.com/office/drawing/2014/main" id="{0824D845-719B-4F94-A5B4-6F9AE8F2FE39}"/>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a:t>
              </a:r>
            </a:p>
          </p:txBody>
        </p:sp>
        <p:sp>
          <p:nvSpPr>
            <p:cNvPr id="113" name="Rectangle: Rounded Corners 112">
              <a:extLst>
                <a:ext uri="{FF2B5EF4-FFF2-40B4-BE49-F238E27FC236}">
                  <a16:creationId xmlns:a16="http://schemas.microsoft.com/office/drawing/2014/main" id="{DAAB9CFF-038D-4D43-83FD-5C6250A03F6E}"/>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grpSp>
        <p:nvGrpSpPr>
          <p:cNvPr id="114" name="Group 113">
            <a:extLst>
              <a:ext uri="{FF2B5EF4-FFF2-40B4-BE49-F238E27FC236}">
                <a16:creationId xmlns:a16="http://schemas.microsoft.com/office/drawing/2014/main" id="{A13386D1-BF03-401D-AB01-1EE4AEFD6BCD}"/>
              </a:ext>
            </a:extLst>
          </p:cNvPr>
          <p:cNvGrpSpPr/>
          <p:nvPr/>
        </p:nvGrpSpPr>
        <p:grpSpPr>
          <a:xfrm>
            <a:off x="5415614" y="3402883"/>
            <a:ext cx="806782" cy="1161687"/>
            <a:chOff x="4625721" y="3242013"/>
            <a:chExt cx="822960" cy="1184981"/>
          </a:xfrm>
        </p:grpSpPr>
        <p:sp>
          <p:nvSpPr>
            <p:cNvPr id="115" name="Title 1">
              <a:extLst>
                <a:ext uri="{FF2B5EF4-FFF2-40B4-BE49-F238E27FC236}">
                  <a16:creationId xmlns:a16="http://schemas.microsoft.com/office/drawing/2014/main" id="{1E48C50A-371D-423B-95DB-2BDF55842BD8}"/>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controller</a:t>
              </a:r>
            </a:p>
          </p:txBody>
        </p:sp>
        <p:sp>
          <p:nvSpPr>
            <p:cNvPr id="117" name="Rectangle: Rounded Corners 116">
              <a:extLst>
                <a:ext uri="{FF2B5EF4-FFF2-40B4-BE49-F238E27FC236}">
                  <a16:creationId xmlns:a16="http://schemas.microsoft.com/office/drawing/2014/main" id="{3FFB1DB1-F3ED-4AE7-B365-8F5623522898}"/>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18" name="Group 117">
              <a:extLst>
                <a:ext uri="{FF2B5EF4-FFF2-40B4-BE49-F238E27FC236}">
                  <a16:creationId xmlns:a16="http://schemas.microsoft.com/office/drawing/2014/main" id="{200A7366-998F-4257-9D5C-D2C43403A7D5}"/>
                </a:ext>
              </a:extLst>
            </p:cNvPr>
            <p:cNvGrpSpPr/>
            <p:nvPr/>
          </p:nvGrpSpPr>
          <p:grpSpPr>
            <a:xfrm>
              <a:off x="4796431" y="3746338"/>
              <a:ext cx="481540" cy="538353"/>
              <a:chOff x="4937274" y="2450177"/>
              <a:chExt cx="481540" cy="538353"/>
            </a:xfrm>
          </p:grpSpPr>
          <p:sp>
            <p:nvSpPr>
              <p:cNvPr id="119" name="Freeform: Shape 118">
                <a:extLst>
                  <a:ext uri="{FF2B5EF4-FFF2-40B4-BE49-F238E27FC236}">
                    <a16:creationId xmlns:a16="http://schemas.microsoft.com/office/drawing/2014/main" id="{22801086-E26E-4EC9-A9EB-497813A1053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0" name="people_4" title="Icon of a person">
                <a:extLst>
                  <a:ext uri="{FF2B5EF4-FFF2-40B4-BE49-F238E27FC236}">
                    <a16:creationId xmlns:a16="http://schemas.microsoft.com/office/drawing/2014/main" id="{102529AA-CAEF-4EFA-A92E-7C49B9C9D93A}"/>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121" name="Group 120">
            <a:extLst>
              <a:ext uri="{FF2B5EF4-FFF2-40B4-BE49-F238E27FC236}">
                <a16:creationId xmlns:a16="http://schemas.microsoft.com/office/drawing/2014/main" id="{9BEE5EE7-3348-4819-B81C-4ED558EFCFBB}"/>
              </a:ext>
            </a:extLst>
          </p:cNvPr>
          <p:cNvGrpSpPr/>
          <p:nvPr/>
        </p:nvGrpSpPr>
        <p:grpSpPr>
          <a:xfrm>
            <a:off x="9905152" y="5014999"/>
            <a:ext cx="703475" cy="721786"/>
            <a:chOff x="9085941" y="2684839"/>
            <a:chExt cx="717581" cy="736259"/>
          </a:xfrm>
        </p:grpSpPr>
        <p:sp>
          <p:nvSpPr>
            <p:cNvPr id="122" name="Rectangle: Rounded Corners 121">
              <a:extLst>
                <a:ext uri="{FF2B5EF4-FFF2-40B4-BE49-F238E27FC236}">
                  <a16:creationId xmlns:a16="http://schemas.microsoft.com/office/drawing/2014/main" id="{870C81AA-3C95-4589-BAF3-5F6D7B661057}"/>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25" name="Eye" title="Icon of an eye">
              <a:extLst>
                <a:ext uri="{FF2B5EF4-FFF2-40B4-BE49-F238E27FC236}">
                  <a16:creationId xmlns:a16="http://schemas.microsoft.com/office/drawing/2014/main" id="{020D1F9C-AD9F-473C-BED3-30F65F7265E4}"/>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126" name="Title 1">
              <a:extLst>
                <a:ext uri="{FF2B5EF4-FFF2-40B4-BE49-F238E27FC236}">
                  <a16:creationId xmlns:a16="http://schemas.microsoft.com/office/drawing/2014/main" id="{C8B4935D-C6D9-497F-A036-936E2A58A306}"/>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MSI</a:t>
              </a:r>
            </a:p>
          </p:txBody>
        </p:sp>
      </p:grpSp>
      <p:cxnSp>
        <p:nvCxnSpPr>
          <p:cNvPr id="127" name="Straight Arrow Connector 126">
            <a:extLst>
              <a:ext uri="{FF2B5EF4-FFF2-40B4-BE49-F238E27FC236}">
                <a16:creationId xmlns:a16="http://schemas.microsoft.com/office/drawing/2014/main" id="{ED24C9BB-71A0-49FE-8E30-9D89BD519C3C}"/>
              </a:ext>
            </a:extLst>
          </p:cNvPr>
          <p:cNvCxnSpPr>
            <a:cxnSpLocks/>
          </p:cNvCxnSpPr>
          <p:nvPr/>
        </p:nvCxnSpPr>
        <p:spPr>
          <a:xfrm>
            <a:off x="8337006" y="5623268"/>
            <a:ext cx="1658334"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A6C5177-65F3-4691-9A87-2FA0CF80D703}"/>
              </a:ext>
            </a:extLst>
          </p:cNvPr>
          <p:cNvGrpSpPr/>
          <p:nvPr/>
        </p:nvGrpSpPr>
        <p:grpSpPr>
          <a:xfrm>
            <a:off x="6971094" y="3402831"/>
            <a:ext cx="703475" cy="1017775"/>
            <a:chOff x="6184119" y="2097708"/>
            <a:chExt cx="717581" cy="1038184"/>
          </a:xfrm>
        </p:grpSpPr>
        <p:sp>
          <p:nvSpPr>
            <p:cNvPr id="129" name="Title 1">
              <a:extLst>
                <a:ext uri="{FF2B5EF4-FFF2-40B4-BE49-F238E27FC236}">
                  <a16:creationId xmlns:a16="http://schemas.microsoft.com/office/drawing/2014/main" id="{2698DE15-B454-46EC-98C9-5B35D95EAC4F}"/>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Identity Binding</a:t>
              </a:r>
            </a:p>
          </p:txBody>
        </p:sp>
        <p:grpSp>
          <p:nvGrpSpPr>
            <p:cNvPr id="131" name="Group 130">
              <a:extLst>
                <a:ext uri="{FF2B5EF4-FFF2-40B4-BE49-F238E27FC236}">
                  <a16:creationId xmlns:a16="http://schemas.microsoft.com/office/drawing/2014/main" id="{E318EDE9-5377-4218-81F2-146EC4F10C33}"/>
                </a:ext>
              </a:extLst>
            </p:cNvPr>
            <p:cNvGrpSpPr/>
            <p:nvPr/>
          </p:nvGrpSpPr>
          <p:grpSpPr>
            <a:xfrm>
              <a:off x="6276115" y="2602303"/>
              <a:ext cx="533589" cy="533589"/>
              <a:chOff x="6276115" y="2641203"/>
              <a:chExt cx="533589" cy="533589"/>
            </a:xfrm>
          </p:grpSpPr>
          <p:sp>
            <p:nvSpPr>
              <p:cNvPr id="132" name="Rectangle: Rounded Corners 131">
                <a:extLst>
                  <a:ext uri="{FF2B5EF4-FFF2-40B4-BE49-F238E27FC236}">
                    <a16:creationId xmlns:a16="http://schemas.microsoft.com/office/drawing/2014/main" id="{AD85A3D0-6705-4E85-BD9C-3DDEB437D060}"/>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3" name="Freeform 72">
                <a:extLst>
                  <a:ext uri="{FF2B5EF4-FFF2-40B4-BE49-F238E27FC236}">
                    <a16:creationId xmlns:a16="http://schemas.microsoft.com/office/drawing/2014/main" id="{DB1AF4FF-1F47-4D94-A1D6-F28C194490FE}"/>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FD8947C6-A2C2-4A6C-AFAD-2CD057B156ED}"/>
              </a:ext>
            </a:extLst>
          </p:cNvPr>
          <p:cNvGrpSpPr/>
          <p:nvPr/>
        </p:nvGrpSpPr>
        <p:grpSpPr>
          <a:xfrm>
            <a:off x="7720242" y="4713272"/>
            <a:ext cx="710425" cy="1223676"/>
            <a:chOff x="7172350" y="3230502"/>
            <a:chExt cx="724670" cy="1248213"/>
          </a:xfrm>
        </p:grpSpPr>
        <p:grpSp>
          <p:nvGrpSpPr>
            <p:cNvPr id="135" name="Group 134">
              <a:extLst>
                <a:ext uri="{FF2B5EF4-FFF2-40B4-BE49-F238E27FC236}">
                  <a16:creationId xmlns:a16="http://schemas.microsoft.com/office/drawing/2014/main" id="{FDAAC6CC-C0A1-4719-BDA2-6BD416859DE2}"/>
                </a:ext>
              </a:extLst>
            </p:cNvPr>
            <p:cNvGrpSpPr/>
            <p:nvPr/>
          </p:nvGrpSpPr>
          <p:grpSpPr>
            <a:xfrm>
              <a:off x="7175895" y="3230502"/>
              <a:ext cx="717581" cy="1044036"/>
              <a:chOff x="7379061" y="2807592"/>
              <a:chExt cx="717581" cy="1044036"/>
            </a:xfrm>
          </p:grpSpPr>
          <p:sp>
            <p:nvSpPr>
              <p:cNvPr id="139" name="Rectangle: Rounded Corners 138">
                <a:extLst>
                  <a:ext uri="{FF2B5EF4-FFF2-40B4-BE49-F238E27FC236}">
                    <a16:creationId xmlns:a16="http://schemas.microsoft.com/office/drawing/2014/main" id="{246509D6-3E61-40CC-AAA8-E78DA415727A}"/>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0" name="Title 1">
                <a:extLst>
                  <a:ext uri="{FF2B5EF4-FFF2-40B4-BE49-F238E27FC236}">
                    <a16:creationId xmlns:a16="http://schemas.microsoft.com/office/drawing/2014/main" id="{8B7C0652-27BB-475E-B4A9-B9A18917D9EA}"/>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Active Directory Pod Identity</a:t>
                </a:r>
              </a:p>
            </p:txBody>
          </p:sp>
          <p:pic>
            <p:nvPicPr>
              <p:cNvPr id="141" name="Picture 140" descr="A picture containing object&#10;&#10;Description generated with high confidence">
                <a:extLst>
                  <a:ext uri="{FF2B5EF4-FFF2-40B4-BE49-F238E27FC236}">
                    <a16:creationId xmlns:a16="http://schemas.microsoft.com/office/drawing/2014/main" id="{A5138544-F385-43BE-AB4A-27ACBDBFF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137" name="Title 1">
              <a:extLst>
                <a:ext uri="{FF2B5EF4-FFF2-40B4-BE49-F238E27FC236}">
                  <a16:creationId xmlns:a16="http://schemas.microsoft.com/office/drawing/2014/main" id="{B62DE680-2E50-41FC-9139-13EB753F9090}"/>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i="1" spc="0">
                  <a:solidFill>
                    <a:srgbClr val="000000"/>
                  </a:solidFill>
                  <a:latin typeface="Segoe UI"/>
                  <a:cs typeface="Segoe UI Semibold" panose="020B0702040204020203" pitchFamily="34" charset="0"/>
                </a:rPr>
                <a:t>NMI + EMSI</a:t>
              </a:r>
            </a:p>
          </p:txBody>
        </p:sp>
      </p:grpSp>
      <p:grpSp>
        <p:nvGrpSpPr>
          <p:cNvPr id="142" name="Group 141">
            <a:extLst>
              <a:ext uri="{FF2B5EF4-FFF2-40B4-BE49-F238E27FC236}">
                <a16:creationId xmlns:a16="http://schemas.microsoft.com/office/drawing/2014/main" id="{0BAE9BE4-65BE-40FA-A87C-0E88A083567B}"/>
              </a:ext>
            </a:extLst>
          </p:cNvPr>
          <p:cNvGrpSpPr/>
          <p:nvPr/>
        </p:nvGrpSpPr>
        <p:grpSpPr>
          <a:xfrm>
            <a:off x="8476341" y="3698821"/>
            <a:ext cx="703475" cy="721786"/>
            <a:chOff x="7870551" y="2521009"/>
            <a:chExt cx="717581" cy="736259"/>
          </a:xfrm>
        </p:grpSpPr>
        <p:sp>
          <p:nvSpPr>
            <p:cNvPr id="143" name="Rectangle: Rounded Corners 142">
              <a:extLst>
                <a:ext uri="{FF2B5EF4-FFF2-40B4-BE49-F238E27FC236}">
                  <a16:creationId xmlns:a16="http://schemas.microsoft.com/office/drawing/2014/main" id="{BF6CF35B-8519-459F-AB56-FC3CC27A502F}"/>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5" name="Title 1">
              <a:extLst>
                <a:ext uri="{FF2B5EF4-FFF2-40B4-BE49-F238E27FC236}">
                  <a16:creationId xmlns:a16="http://schemas.microsoft.com/office/drawing/2014/main" id="{10A0399D-94F5-4B04-9430-16703D6728FF}"/>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Pod</a:t>
              </a:r>
            </a:p>
          </p:txBody>
        </p:sp>
        <p:sp>
          <p:nvSpPr>
            <p:cNvPr id="146" name="Freeform: Shape 145">
              <a:extLst>
                <a:ext uri="{FF2B5EF4-FFF2-40B4-BE49-F238E27FC236}">
                  <a16:creationId xmlns:a16="http://schemas.microsoft.com/office/drawing/2014/main" id="{C55C200A-691D-4DB5-8CB1-375A68E99F87}"/>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cxnSp>
        <p:nvCxnSpPr>
          <p:cNvPr id="148" name="Connector: Elbow 147">
            <a:extLst>
              <a:ext uri="{FF2B5EF4-FFF2-40B4-BE49-F238E27FC236}">
                <a16:creationId xmlns:a16="http://schemas.microsoft.com/office/drawing/2014/main" id="{284542CE-481F-42B2-837E-F1A5CF82912C}"/>
              </a:ext>
            </a:extLst>
          </p:cNvPr>
          <p:cNvCxnSpPr>
            <a:stCxn id="132" idx="2"/>
            <a:endCxn id="139" idx="1"/>
          </p:cNvCxnSpPr>
          <p:nvPr/>
        </p:nvCxnSpPr>
        <p:spPr>
          <a:xfrm rot="16200000" flipH="1">
            <a:off x="7041053" y="4702383"/>
            <a:ext cx="1054629" cy="491074"/>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2126DDB-8567-4967-BB88-F8F9D42F679E}"/>
              </a:ext>
            </a:extLst>
          </p:cNvPr>
          <p:cNvCxnSpPr>
            <a:cxnSpLocks/>
            <a:stCxn id="139" idx="3"/>
            <a:endCxn id="143" idx="2"/>
          </p:cNvCxnSpPr>
          <p:nvPr/>
        </p:nvCxnSpPr>
        <p:spPr>
          <a:xfrm flipV="1">
            <a:off x="8337005" y="4420606"/>
            <a:ext cx="491073" cy="1054629"/>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5123C2E-8D84-4AE7-823E-077BE5B2F615}"/>
              </a:ext>
            </a:extLst>
          </p:cNvPr>
          <p:cNvGrpSpPr/>
          <p:nvPr/>
        </p:nvGrpSpPr>
        <p:grpSpPr>
          <a:xfrm>
            <a:off x="8643197" y="4656292"/>
            <a:ext cx="815915" cy="394427"/>
            <a:chOff x="6627166" y="5231968"/>
            <a:chExt cx="832276" cy="402336"/>
          </a:xfrm>
        </p:grpSpPr>
        <p:sp>
          <p:nvSpPr>
            <p:cNvPr id="151" name="Rectangle: Rounded Corners 150">
              <a:extLst>
                <a:ext uri="{FF2B5EF4-FFF2-40B4-BE49-F238E27FC236}">
                  <a16:creationId xmlns:a16="http://schemas.microsoft.com/office/drawing/2014/main" id="{A6B5B98F-ABDE-4B6A-80EE-E6E980C0DEB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4" name="TagLegacy_E1CB" title="Icon of a shopping tag">
              <a:extLst>
                <a:ext uri="{FF2B5EF4-FFF2-40B4-BE49-F238E27FC236}">
                  <a16:creationId xmlns:a16="http://schemas.microsoft.com/office/drawing/2014/main" id="{6BAC3F38-C099-4DD4-ABD7-D1E9CD547B2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58" name="Title 1">
              <a:extLst>
                <a:ext uri="{FF2B5EF4-FFF2-40B4-BE49-F238E27FC236}">
                  <a16:creationId xmlns:a16="http://schemas.microsoft.com/office/drawing/2014/main" id="{160DE6A4-313D-4AD0-82DF-73357F5C4DFB}"/>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grpSp>
        <p:nvGrpSpPr>
          <p:cNvPr id="161" name="Group 160">
            <a:extLst>
              <a:ext uri="{FF2B5EF4-FFF2-40B4-BE49-F238E27FC236}">
                <a16:creationId xmlns:a16="http://schemas.microsoft.com/office/drawing/2014/main" id="{8E1FFE05-D824-4DCA-AF30-9644A69A777D}"/>
              </a:ext>
            </a:extLst>
          </p:cNvPr>
          <p:cNvGrpSpPr/>
          <p:nvPr/>
        </p:nvGrpSpPr>
        <p:grpSpPr>
          <a:xfrm>
            <a:off x="9905152" y="3547956"/>
            <a:ext cx="703475" cy="872650"/>
            <a:chOff x="9067435" y="2275120"/>
            <a:chExt cx="717581" cy="890148"/>
          </a:xfrm>
        </p:grpSpPr>
        <p:sp>
          <p:nvSpPr>
            <p:cNvPr id="162" name="Rectangle: Rounded Corners 161">
              <a:extLst>
                <a:ext uri="{FF2B5EF4-FFF2-40B4-BE49-F238E27FC236}">
                  <a16:creationId xmlns:a16="http://schemas.microsoft.com/office/drawing/2014/main" id="{E1FC6A76-BF3E-4B2A-A3C5-43F383A4ADD3}"/>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64" name="Title 1">
              <a:extLst>
                <a:ext uri="{FF2B5EF4-FFF2-40B4-BE49-F238E27FC236}">
                  <a16:creationId xmlns:a16="http://schemas.microsoft.com/office/drawing/2014/main" id="{05980E6E-99DD-46C8-9C02-C69B8B173BFF}"/>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SQL Server</a:t>
              </a:r>
            </a:p>
          </p:txBody>
        </p:sp>
        <p:grpSp>
          <p:nvGrpSpPr>
            <p:cNvPr id="165" name="Group 164">
              <a:extLst>
                <a:ext uri="{FF2B5EF4-FFF2-40B4-BE49-F238E27FC236}">
                  <a16:creationId xmlns:a16="http://schemas.microsoft.com/office/drawing/2014/main" id="{D72B502B-B0D9-49D8-BD8F-FB70FF4EDD15}"/>
                </a:ext>
              </a:extLst>
            </p:cNvPr>
            <p:cNvGrpSpPr/>
            <p:nvPr/>
          </p:nvGrpSpPr>
          <p:grpSpPr>
            <a:xfrm>
              <a:off x="9294567" y="2724730"/>
              <a:ext cx="263317" cy="347486"/>
              <a:chOff x="10305105" y="2133716"/>
              <a:chExt cx="263317" cy="347486"/>
            </a:xfrm>
          </p:grpSpPr>
          <p:sp>
            <p:nvSpPr>
              <p:cNvPr id="168" name="Freeform: Shape 167">
                <a:extLst>
                  <a:ext uri="{FF2B5EF4-FFF2-40B4-BE49-F238E27FC236}">
                    <a16:creationId xmlns:a16="http://schemas.microsoft.com/office/drawing/2014/main" id="{54500BCB-B43F-4A1E-8FD4-9F9871FF8F7C}"/>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69" name="Freeform: Shape 168">
                <a:extLst>
                  <a:ext uri="{FF2B5EF4-FFF2-40B4-BE49-F238E27FC236}">
                    <a16:creationId xmlns:a16="http://schemas.microsoft.com/office/drawing/2014/main" id="{1AF049CA-B6F0-486D-B72B-A5052FAF66B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0" name="Freeform: Shape 169">
                <a:extLst>
                  <a:ext uri="{FF2B5EF4-FFF2-40B4-BE49-F238E27FC236}">
                    <a16:creationId xmlns:a16="http://schemas.microsoft.com/office/drawing/2014/main" id="{660AD209-213D-4455-A686-E89615899373}"/>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1" name="Freeform: Shape 170">
                <a:extLst>
                  <a:ext uri="{FF2B5EF4-FFF2-40B4-BE49-F238E27FC236}">
                    <a16:creationId xmlns:a16="http://schemas.microsoft.com/office/drawing/2014/main" id="{1BA2172A-8590-4696-A14E-305F2110DB7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3" name="Freeform: Shape 172">
                <a:extLst>
                  <a:ext uri="{FF2B5EF4-FFF2-40B4-BE49-F238E27FC236}">
                    <a16:creationId xmlns:a16="http://schemas.microsoft.com/office/drawing/2014/main" id="{F9FD11E3-00D0-4676-8D22-30ABE3B037C9}"/>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4" name="Freeform: Shape 173">
                <a:extLst>
                  <a:ext uri="{FF2B5EF4-FFF2-40B4-BE49-F238E27FC236}">
                    <a16:creationId xmlns:a16="http://schemas.microsoft.com/office/drawing/2014/main" id="{0600B270-AC03-4217-A160-24C95FC83BD2}"/>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6" name="Freeform: Shape 175">
                <a:extLst>
                  <a:ext uri="{FF2B5EF4-FFF2-40B4-BE49-F238E27FC236}">
                    <a16:creationId xmlns:a16="http://schemas.microsoft.com/office/drawing/2014/main" id="{AA5F2DB3-1BCB-49A3-A641-ABBD82D16AFB}"/>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7" name="Freeform: Shape 176">
                <a:extLst>
                  <a:ext uri="{FF2B5EF4-FFF2-40B4-BE49-F238E27FC236}">
                    <a16:creationId xmlns:a16="http://schemas.microsoft.com/office/drawing/2014/main" id="{09CF7FCC-E166-4C05-BD5B-34240FB445D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8" name="Freeform: Shape 177">
                <a:extLst>
                  <a:ext uri="{FF2B5EF4-FFF2-40B4-BE49-F238E27FC236}">
                    <a16:creationId xmlns:a16="http://schemas.microsoft.com/office/drawing/2014/main" id="{DFE2BE70-5BE6-4239-B005-88F9408BE5CC}"/>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cxnSp>
        <p:nvCxnSpPr>
          <p:cNvPr id="181" name="Straight Arrow Connector 180">
            <a:extLst>
              <a:ext uri="{FF2B5EF4-FFF2-40B4-BE49-F238E27FC236}">
                <a16:creationId xmlns:a16="http://schemas.microsoft.com/office/drawing/2014/main" id="{A3723518-758E-48B4-B2AF-A5B4B6ADDAA2}"/>
              </a:ext>
            </a:extLst>
          </p:cNvPr>
          <p:cNvCxnSpPr>
            <a:cxnSpLocks/>
            <a:stCxn id="126" idx="0"/>
            <a:endCxn id="162" idx="2"/>
          </p:cNvCxnSpPr>
          <p:nvPr/>
        </p:nvCxnSpPr>
        <p:spPr>
          <a:xfrm flipV="1">
            <a:off x="10256889" y="4420607"/>
            <a:ext cx="0" cy="59439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AAB5835-8D79-4222-8AA3-2C1E18FEB804}"/>
              </a:ext>
            </a:extLst>
          </p:cNvPr>
          <p:cNvCxnSpPr>
            <a:cxnSpLocks/>
            <a:stCxn id="162" idx="1"/>
            <a:endCxn id="143" idx="3"/>
          </p:cNvCxnSpPr>
          <p:nvPr/>
        </p:nvCxnSpPr>
        <p:spPr>
          <a:xfrm flipH="1">
            <a:off x="9089628" y="4159057"/>
            <a:ext cx="905712"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A47B2DCB-8BDE-4F98-8F9E-D35367A891D5}"/>
              </a:ext>
            </a:extLst>
          </p:cNvPr>
          <p:cNvSpPr/>
          <p:nvPr/>
        </p:nvSpPr>
        <p:spPr bwMode="auto">
          <a:xfrm>
            <a:off x="6375524" y="3824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4" name="Oval 183">
            <a:extLst>
              <a:ext uri="{FF2B5EF4-FFF2-40B4-BE49-F238E27FC236}">
                <a16:creationId xmlns:a16="http://schemas.microsoft.com/office/drawing/2014/main" id="{343C219C-01AC-4D20-BE6B-A9131A64CC6A}"/>
              </a:ext>
            </a:extLst>
          </p:cNvPr>
          <p:cNvSpPr/>
          <p:nvPr/>
        </p:nvSpPr>
        <p:spPr bwMode="auto">
          <a:xfrm>
            <a:off x="7940991" y="600213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85" name="Oval 184">
            <a:extLst>
              <a:ext uri="{FF2B5EF4-FFF2-40B4-BE49-F238E27FC236}">
                <a16:creationId xmlns:a16="http://schemas.microsoft.com/office/drawing/2014/main" id="{778B66F3-F305-4BBE-A50E-6BA8F814DDD0}"/>
              </a:ext>
            </a:extLst>
          </p:cNvPr>
          <p:cNvSpPr/>
          <p:nvPr/>
        </p:nvSpPr>
        <p:spPr bwMode="auto">
          <a:xfrm>
            <a:off x="8473146" y="279656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86" name="Oval 185">
            <a:extLst>
              <a:ext uri="{FF2B5EF4-FFF2-40B4-BE49-F238E27FC236}">
                <a16:creationId xmlns:a16="http://schemas.microsoft.com/office/drawing/2014/main" id="{C742F76B-8DA4-4DB8-B876-0C1D589DC85C}"/>
              </a:ext>
            </a:extLst>
          </p:cNvPr>
          <p:cNvSpPr/>
          <p:nvPr/>
        </p:nvSpPr>
        <p:spPr bwMode="auto">
          <a:xfrm>
            <a:off x="9126791" y="527637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187" name="Straight Arrow Connector 186">
            <a:extLst>
              <a:ext uri="{FF2B5EF4-FFF2-40B4-BE49-F238E27FC236}">
                <a16:creationId xmlns:a16="http://schemas.microsoft.com/office/drawing/2014/main" id="{22A2C7D8-8A33-4C56-A6DC-531F09EC2C23}"/>
              </a:ext>
            </a:extLst>
          </p:cNvPr>
          <p:cNvCxnSpPr>
            <a:cxnSpLocks/>
            <a:stCxn id="145" idx="0"/>
            <a:endCxn id="192" idx="2"/>
          </p:cNvCxnSpPr>
          <p:nvPr/>
        </p:nvCxnSpPr>
        <p:spPr>
          <a:xfrm flipV="1">
            <a:off x="8828078" y="2650554"/>
            <a:ext cx="2506" cy="104826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03CB53A4-4778-4403-A021-2E00E474F3F1}"/>
              </a:ext>
            </a:extLst>
          </p:cNvPr>
          <p:cNvGrpSpPr/>
          <p:nvPr/>
        </p:nvGrpSpPr>
        <p:grpSpPr>
          <a:xfrm>
            <a:off x="8427193" y="1639731"/>
            <a:ext cx="806782" cy="1010823"/>
            <a:chOff x="7848455" y="1748306"/>
            <a:chExt cx="822960" cy="1031092"/>
          </a:xfrm>
        </p:grpSpPr>
        <p:grpSp>
          <p:nvGrpSpPr>
            <p:cNvPr id="189" name="Group 188">
              <a:extLst>
                <a:ext uri="{FF2B5EF4-FFF2-40B4-BE49-F238E27FC236}">
                  <a16:creationId xmlns:a16="http://schemas.microsoft.com/office/drawing/2014/main" id="{067C7C96-6E37-40A9-BF8A-EE04548FD6DA}"/>
                </a:ext>
              </a:extLst>
            </p:cNvPr>
            <p:cNvGrpSpPr/>
            <p:nvPr/>
          </p:nvGrpSpPr>
          <p:grpSpPr>
            <a:xfrm>
              <a:off x="7848455" y="1748306"/>
              <a:ext cx="822960" cy="1031092"/>
              <a:chOff x="4625721" y="3395902"/>
              <a:chExt cx="822960" cy="1031092"/>
            </a:xfrm>
          </p:grpSpPr>
          <p:sp>
            <p:nvSpPr>
              <p:cNvPr id="191" name="Title 1">
                <a:extLst>
                  <a:ext uri="{FF2B5EF4-FFF2-40B4-BE49-F238E27FC236}">
                    <a16:creationId xmlns:a16="http://schemas.microsoft.com/office/drawing/2014/main" id="{04724A22-487D-4FC1-8388-0A7EDFF0F643}"/>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192" name="Rectangle: Rounded Corners 191">
                <a:extLst>
                  <a:ext uri="{FF2B5EF4-FFF2-40B4-BE49-F238E27FC236}">
                    <a16:creationId xmlns:a16="http://schemas.microsoft.com/office/drawing/2014/main" id="{9B08273C-6B9C-4F50-9429-0D80DCC42A7D}"/>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3" name="people_4" title="Icon of a person">
                <a:extLst>
                  <a:ext uri="{FF2B5EF4-FFF2-40B4-BE49-F238E27FC236}">
                    <a16:creationId xmlns:a16="http://schemas.microsoft.com/office/drawing/2014/main" id="{8DFF9340-8F0F-4B0E-AAA6-B6F16D886DCB}"/>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190" name="TextBox 189">
              <a:extLst>
                <a:ext uri="{FF2B5EF4-FFF2-40B4-BE49-F238E27FC236}">
                  <a16:creationId xmlns:a16="http://schemas.microsoft.com/office/drawing/2014/main" id="{B103EFC7-D1F9-48C9-BCE6-AC893377837D}"/>
                </a:ext>
              </a:extLst>
            </p:cNvPr>
            <p:cNvSpPr txBox="1"/>
            <p:nvPr/>
          </p:nvSpPr>
          <p:spPr>
            <a:xfrm>
              <a:off x="7962845" y="2028955"/>
              <a:ext cx="638077" cy="440890"/>
            </a:xfrm>
            <a:prstGeom prst="rect">
              <a:avLst/>
            </a:prstGeom>
            <a:noFill/>
          </p:spPr>
          <p:txBody>
            <a:bodyPr wrap="square" lIns="179285" tIns="143428" rIns="179285" bIns="143428" rtlCol="0">
              <a:spAutoFit/>
            </a:bodyPr>
            <a:lstStyle/>
            <a:p>
              <a:pPr defTabSz="914367">
                <a:lnSpc>
                  <a:spcPct val="90000"/>
                </a:lnSpc>
                <a:spcAft>
                  <a:spcPts val="588"/>
                </a:spcAft>
              </a:pPr>
              <a:r>
                <a:rPr lang="en-US" sz="1029" b="1">
                  <a:solidFill>
                    <a:srgbClr val="000000"/>
                  </a:solidFill>
                  <a:latin typeface="Segoe UI Semibold" panose="020B0702040204020203" pitchFamily="34" charset="0"/>
                  <a:cs typeface="Segoe UI Semibold" panose="020B0702040204020203" pitchFamily="34" charset="0"/>
                </a:rPr>
                <a:t>&lt;\&gt;</a:t>
              </a:r>
            </a:p>
          </p:txBody>
        </p:sp>
      </p:grpSp>
      <p:cxnSp>
        <p:nvCxnSpPr>
          <p:cNvPr id="194" name="Straight Arrow Connector 193">
            <a:extLst>
              <a:ext uri="{FF2B5EF4-FFF2-40B4-BE49-F238E27FC236}">
                <a16:creationId xmlns:a16="http://schemas.microsoft.com/office/drawing/2014/main" id="{9B0F6BA2-7FF6-45D8-B029-39661AFE3DF6}"/>
              </a:ext>
            </a:extLst>
          </p:cNvPr>
          <p:cNvCxnSpPr>
            <a:cxnSpLocks/>
            <a:stCxn id="132" idx="1"/>
            <a:endCxn id="117" idx="3"/>
          </p:cNvCxnSpPr>
          <p:nvPr/>
        </p:nvCxnSpPr>
        <p:spPr>
          <a:xfrm flipH="1">
            <a:off x="6222396" y="4159057"/>
            <a:ext cx="838885" cy="2121"/>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3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wipe(left)">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par>
                                <p:cTn id="18" presetID="10" presetClass="entr" presetSubtype="0" fill="hold" nodeType="withEffect">
                                  <p:stCondLst>
                                    <p:cond delay="25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500"/>
                                        <p:tgtEl>
                                          <p:spTgt spid="148"/>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barn(outVertical)">
                                      <p:cBhvr>
                                        <p:cTn id="43" dur="500"/>
                                        <p:tgtEl>
                                          <p:spTgt spid="127"/>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500"/>
                                        <p:tgtEl>
                                          <p:spTgt spid="1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fade">
                                      <p:cBhvr>
                                        <p:cTn id="55" dur="500"/>
                                        <p:tgtEl>
                                          <p:spTgt spid="17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wipe(up)">
                                      <p:cBhvr>
                                        <p:cTn id="59" dur="500"/>
                                        <p:tgtEl>
                                          <p:spTgt spid="1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animEffect transition="in" filter="fade">
                                      <p:cBhvr>
                                        <p:cTn id="62" dur="500"/>
                                        <p:tgtEl>
                                          <p:spTgt spid="18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9"/>
                                        </p:tgtEl>
                                        <p:attrNameLst>
                                          <p:attrName>style.visibility</p:attrName>
                                        </p:attrNameLst>
                                      </p:cBhvr>
                                      <p:to>
                                        <p:strVal val="visible"/>
                                      </p:to>
                                    </p:set>
                                    <p:animEffect transition="in" filter="fade">
                                      <p:cBhvr>
                                        <p:cTn id="70" dur="500"/>
                                        <p:tgtEl>
                                          <p:spTgt spid="149"/>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6"/>
                                        </p:tgtEl>
                                        <p:attrNameLst>
                                          <p:attrName>style.visibility</p:attrName>
                                        </p:attrNameLst>
                                      </p:cBhvr>
                                      <p:to>
                                        <p:strVal val="visible"/>
                                      </p:to>
                                    </p:set>
                                    <p:animEffect transition="in" filter="fade">
                                      <p:cBhvr>
                                        <p:cTn id="78" dur="500"/>
                                        <p:tgtEl>
                                          <p:spTgt spid="1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fade">
                                      <p:cBhvr>
                                        <p:cTn id="81" dur="500"/>
                                        <p:tgtEl>
                                          <p:spTgt spid="180"/>
                                        </p:tgtEl>
                                      </p:cBhvr>
                                    </p:animEffect>
                                  </p:childTnLst>
                                </p:cTn>
                              </p:par>
                            </p:childTnLst>
                          </p:cTn>
                        </p:par>
                        <p:par>
                          <p:cTn id="82" fill="hold">
                            <p:stCondLst>
                              <p:cond delay="500"/>
                            </p:stCondLst>
                            <p:childTnLst>
                              <p:par>
                                <p:cTn id="83" presetID="16" presetClass="entr" presetSubtype="37" fill="hold" nodeType="afterEffect">
                                  <p:stCondLst>
                                    <p:cond delay="0"/>
                                  </p:stCondLst>
                                  <p:childTnLst>
                                    <p:set>
                                      <p:cBhvr>
                                        <p:cTn id="84" dur="1" fill="hold">
                                          <p:stCondLst>
                                            <p:cond delay="0"/>
                                          </p:stCondLst>
                                        </p:cTn>
                                        <p:tgtEl>
                                          <p:spTgt spid="181"/>
                                        </p:tgtEl>
                                        <p:attrNameLst>
                                          <p:attrName>style.visibility</p:attrName>
                                        </p:attrNameLst>
                                      </p:cBhvr>
                                      <p:to>
                                        <p:strVal val="visible"/>
                                      </p:to>
                                    </p:set>
                                    <p:animEffect transition="in" filter="barn(outVertical)">
                                      <p:cBhvr>
                                        <p:cTn id="85" dur="500"/>
                                        <p:tgtEl>
                                          <p:spTgt spid="181"/>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wipe(left)">
                                      <p:cBhvr>
                                        <p:cTn id="93"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5" grpId="0"/>
      <p:bldP spid="179" grpId="0"/>
      <p:bldP spid="180" grpId="0"/>
      <p:bldP spid="183" grpId="0" animBg="1"/>
      <p:bldP spid="184" grpId="0" animBg="1"/>
      <p:bldP spid="185" grpId="0" animBg="1"/>
      <p:bldP spid="18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7F5C754A-5EA6-4FF6-8B5E-8DFD34D5B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11" y="636863"/>
            <a:ext cx="370080" cy="370080"/>
          </a:xfrm>
          <a:prstGeom prst="rect">
            <a:avLst/>
          </a:prstGeom>
        </p:spPr>
      </p:pic>
      <p:sp>
        <p:nvSpPr>
          <p:cNvPr id="30" name="Title 3">
            <a:extLst>
              <a:ext uri="{FF2B5EF4-FFF2-40B4-BE49-F238E27FC236}">
                <a16:creationId xmlns:a16="http://schemas.microsoft.com/office/drawing/2014/main" id="{B48B1559-8B9B-44A5-962B-7EB491C1B807}"/>
              </a:ext>
            </a:extLst>
          </p:cNvPr>
          <p:cNvSpPr>
            <a:spLocks noGrp="1"/>
          </p:cNvSpPr>
          <p:nvPr>
            <p:ph type="title"/>
          </p:nvPr>
        </p:nvSpPr>
        <p:spPr>
          <a:xfrm>
            <a:off x="943253" y="620827"/>
            <a:ext cx="11075330" cy="402302"/>
          </a:xfrm>
        </p:spPr>
        <p:txBody>
          <a:bodyPr/>
          <a:lstStyle/>
          <a:p>
            <a:r>
              <a:rPr lang="en-US"/>
              <a:t>Azure Monitor for containers</a:t>
            </a:r>
          </a:p>
        </p:txBody>
      </p:sp>
      <p:grpSp>
        <p:nvGrpSpPr>
          <p:cNvPr id="10" name="Group 9">
            <a:extLst>
              <a:ext uri="{FF2B5EF4-FFF2-40B4-BE49-F238E27FC236}">
                <a16:creationId xmlns:a16="http://schemas.microsoft.com/office/drawing/2014/main" id="{F5F33E7E-1E3B-44DD-B3D2-6A64D2490C49}"/>
              </a:ext>
            </a:extLst>
          </p:cNvPr>
          <p:cNvGrpSpPr/>
          <p:nvPr/>
        </p:nvGrpSpPr>
        <p:grpSpPr>
          <a:xfrm>
            <a:off x="1366590" y="1474850"/>
            <a:ext cx="9458822" cy="4812947"/>
            <a:chOff x="917662" y="1509370"/>
            <a:chExt cx="9648491" cy="4909457"/>
          </a:xfrm>
        </p:grpSpPr>
        <p:grpSp>
          <p:nvGrpSpPr>
            <p:cNvPr id="35" name="Group 34">
              <a:extLst>
                <a:ext uri="{FF2B5EF4-FFF2-40B4-BE49-F238E27FC236}">
                  <a16:creationId xmlns:a16="http://schemas.microsoft.com/office/drawing/2014/main" id="{8DAA7D59-4835-4FC0-85C0-7FD9FC7BCB38}"/>
                </a:ext>
              </a:extLst>
            </p:cNvPr>
            <p:cNvGrpSpPr/>
            <p:nvPr/>
          </p:nvGrpSpPr>
          <p:grpSpPr>
            <a:xfrm>
              <a:off x="3323224" y="3190598"/>
              <a:ext cx="822960" cy="1184981"/>
              <a:chOff x="10070502" y="1600600"/>
              <a:chExt cx="822960" cy="1184981"/>
            </a:xfrm>
          </p:grpSpPr>
          <p:sp>
            <p:nvSpPr>
              <p:cNvPr id="36" name="Title 1">
                <a:extLst>
                  <a:ext uri="{FF2B5EF4-FFF2-40B4-BE49-F238E27FC236}">
                    <a16:creationId xmlns:a16="http://schemas.microsoft.com/office/drawing/2014/main" id="{6E7778FD-2E4B-4C21-8531-5401C0AF5909}"/>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37" name="Rectangle: Rounded Corners 36">
                <a:extLst>
                  <a:ext uri="{FF2B5EF4-FFF2-40B4-BE49-F238E27FC236}">
                    <a16:creationId xmlns:a16="http://schemas.microsoft.com/office/drawing/2014/main" id="{DE92A11D-6CB2-403A-A3DE-173370B25220}"/>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8B16DEDD-2EC8-4077-B3C1-E924A55B674E}"/>
                  </a:ext>
                </a:extLst>
              </p:cNvPr>
              <p:cNvGrpSpPr/>
              <p:nvPr/>
            </p:nvGrpSpPr>
            <p:grpSpPr>
              <a:xfrm>
                <a:off x="10227777" y="2133941"/>
                <a:ext cx="508410" cy="480321"/>
                <a:chOff x="3172902" y="4132385"/>
                <a:chExt cx="355417" cy="335781"/>
              </a:xfrm>
            </p:grpSpPr>
            <p:grpSp>
              <p:nvGrpSpPr>
                <p:cNvPr id="39" name="Group 38">
                  <a:extLst>
                    <a:ext uri="{FF2B5EF4-FFF2-40B4-BE49-F238E27FC236}">
                      <a16:creationId xmlns:a16="http://schemas.microsoft.com/office/drawing/2014/main" id="{F86BADC7-52AB-4CDD-9407-C1E4B27FCF0D}"/>
                    </a:ext>
                  </a:extLst>
                </p:cNvPr>
                <p:cNvGrpSpPr/>
                <p:nvPr/>
              </p:nvGrpSpPr>
              <p:grpSpPr>
                <a:xfrm>
                  <a:off x="3234030" y="4132385"/>
                  <a:ext cx="233160" cy="110531"/>
                  <a:chOff x="3234867" y="4132385"/>
                  <a:chExt cx="233160" cy="110531"/>
                </a:xfrm>
              </p:grpSpPr>
              <p:sp>
                <p:nvSpPr>
                  <p:cNvPr id="47" name="Freeform: Shape 46">
                    <a:extLst>
                      <a:ext uri="{FF2B5EF4-FFF2-40B4-BE49-F238E27FC236}">
                        <a16:creationId xmlns:a16="http://schemas.microsoft.com/office/drawing/2014/main" id="{66F25163-3EF3-4A3D-93DC-51AE259948E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8" name="Freeform: Shape 47">
                    <a:extLst>
                      <a:ext uri="{FF2B5EF4-FFF2-40B4-BE49-F238E27FC236}">
                        <a16:creationId xmlns:a16="http://schemas.microsoft.com/office/drawing/2014/main" id="{383E1FF4-5B76-4869-A1AC-3548DCCA23A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04835BEC-EBAA-403E-B768-9F27E4D5AA74}"/>
                    </a:ext>
                  </a:extLst>
                </p:cNvPr>
                <p:cNvGrpSpPr/>
                <p:nvPr/>
              </p:nvGrpSpPr>
              <p:grpSpPr>
                <a:xfrm>
                  <a:off x="3172902" y="4245010"/>
                  <a:ext cx="355417" cy="110531"/>
                  <a:chOff x="3172902" y="4244590"/>
                  <a:chExt cx="355417" cy="110531"/>
                </a:xfrm>
              </p:grpSpPr>
              <p:sp>
                <p:nvSpPr>
                  <p:cNvPr id="44" name="Freeform: Shape 43">
                    <a:extLst>
                      <a:ext uri="{FF2B5EF4-FFF2-40B4-BE49-F238E27FC236}">
                        <a16:creationId xmlns:a16="http://schemas.microsoft.com/office/drawing/2014/main" id="{4FCB1555-3051-477F-BD78-574DA95C3EC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822541B8-69A3-4D7E-8968-206C01D9CC8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6" name="Freeform: Shape 45">
                    <a:extLst>
                      <a:ext uri="{FF2B5EF4-FFF2-40B4-BE49-F238E27FC236}">
                        <a16:creationId xmlns:a16="http://schemas.microsoft.com/office/drawing/2014/main" id="{76DAA861-3E72-44B6-86BC-703D95464EC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1" name="Group 40">
                  <a:extLst>
                    <a:ext uri="{FF2B5EF4-FFF2-40B4-BE49-F238E27FC236}">
                      <a16:creationId xmlns:a16="http://schemas.microsoft.com/office/drawing/2014/main" id="{B6486015-8CFD-4B8E-BC7B-3B1FAF8ADE60}"/>
                    </a:ext>
                  </a:extLst>
                </p:cNvPr>
                <p:cNvGrpSpPr/>
                <p:nvPr/>
              </p:nvGrpSpPr>
              <p:grpSpPr>
                <a:xfrm>
                  <a:off x="3234030" y="4357635"/>
                  <a:ext cx="233160" cy="110531"/>
                  <a:chOff x="3234867" y="4132385"/>
                  <a:chExt cx="233160" cy="110531"/>
                </a:xfrm>
              </p:grpSpPr>
              <p:sp>
                <p:nvSpPr>
                  <p:cNvPr id="42" name="Freeform: Shape 41">
                    <a:extLst>
                      <a:ext uri="{FF2B5EF4-FFF2-40B4-BE49-F238E27FC236}">
                        <a16:creationId xmlns:a16="http://schemas.microsoft.com/office/drawing/2014/main" id="{254B6875-2504-4BB5-941A-577C50FEA2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3" name="Freeform: Shape 42">
                    <a:extLst>
                      <a:ext uri="{FF2B5EF4-FFF2-40B4-BE49-F238E27FC236}">
                        <a16:creationId xmlns:a16="http://schemas.microsoft.com/office/drawing/2014/main" id="{641B9568-6695-4682-9BFF-E2FBEBDB40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3" name="Group 2">
              <a:extLst>
                <a:ext uri="{FF2B5EF4-FFF2-40B4-BE49-F238E27FC236}">
                  <a16:creationId xmlns:a16="http://schemas.microsoft.com/office/drawing/2014/main" id="{11A78AD4-8DCF-4114-B24C-D09E669AA018}"/>
                </a:ext>
              </a:extLst>
            </p:cNvPr>
            <p:cNvGrpSpPr/>
            <p:nvPr/>
          </p:nvGrpSpPr>
          <p:grpSpPr>
            <a:xfrm>
              <a:off x="917662" y="3216288"/>
              <a:ext cx="822960" cy="1159291"/>
              <a:chOff x="7370017" y="4650136"/>
              <a:chExt cx="822960" cy="1159291"/>
            </a:xfrm>
          </p:grpSpPr>
          <p:sp>
            <p:nvSpPr>
              <p:cNvPr id="49" name="Title 1">
                <a:extLst>
                  <a:ext uri="{FF2B5EF4-FFF2-40B4-BE49-F238E27FC236}">
                    <a16:creationId xmlns:a16="http://schemas.microsoft.com/office/drawing/2014/main" id="{8E1BCB13-6C9A-455A-A48F-83F7EEEAB08E}"/>
                  </a:ext>
                </a:extLst>
              </p:cNvPr>
              <p:cNvSpPr txBox="1">
                <a:spLocks/>
              </p:cNvSpPr>
              <p:nvPr/>
            </p:nvSpPr>
            <p:spPr>
              <a:xfrm>
                <a:off x="7370017" y="4986482"/>
                <a:ext cx="82296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endParaRPr lang="en-US" sz="1176"/>
              </a:p>
            </p:txBody>
          </p:sp>
          <p:sp>
            <p:nvSpPr>
              <p:cNvPr id="50" name="Title 1">
                <a:extLst>
                  <a:ext uri="{FF2B5EF4-FFF2-40B4-BE49-F238E27FC236}">
                    <a16:creationId xmlns:a16="http://schemas.microsoft.com/office/drawing/2014/main" id="{AC541D30-C986-4065-A00E-38DBE6495A5C}"/>
                  </a:ext>
                </a:extLst>
              </p:cNvPr>
              <p:cNvSpPr txBox="1">
                <a:spLocks/>
              </p:cNvSpPr>
              <p:nvPr/>
            </p:nvSpPr>
            <p:spPr>
              <a:xfrm>
                <a:off x="7441332" y="46501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a:t>Azure Pipelines</a:t>
                </a:r>
              </a:p>
            </p:txBody>
          </p:sp>
          <p:sp>
            <p:nvSpPr>
              <p:cNvPr id="51" name="Freeform: Shape 50">
                <a:extLst>
                  <a:ext uri="{FF2B5EF4-FFF2-40B4-BE49-F238E27FC236}">
                    <a16:creationId xmlns:a16="http://schemas.microsoft.com/office/drawing/2014/main" id="{8D445BFA-248C-4395-880D-4A3DF995EE12}"/>
                  </a:ext>
                </a:extLst>
              </p:cNvPr>
              <p:cNvSpPr>
                <a:spLocks noChangeAspect="1"/>
              </p:cNvSpPr>
              <p:nvPr/>
            </p:nvSpPr>
            <p:spPr bwMode="auto">
              <a:xfrm>
                <a:off x="7530037" y="5146575"/>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grpSp>
        <p:sp>
          <p:nvSpPr>
            <p:cNvPr id="53" name="Rectangle: Rounded Corners 52">
              <a:extLst>
                <a:ext uri="{FF2B5EF4-FFF2-40B4-BE49-F238E27FC236}">
                  <a16:creationId xmlns:a16="http://schemas.microsoft.com/office/drawing/2014/main" id="{B907E18F-711F-4104-8914-D3B6624B63A8}"/>
                </a:ext>
              </a:extLst>
            </p:cNvPr>
            <p:cNvSpPr/>
            <p:nvPr/>
          </p:nvSpPr>
          <p:spPr bwMode="auto">
            <a:xfrm>
              <a:off x="5107535" y="3552619"/>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4" name="Title 1">
              <a:extLst>
                <a:ext uri="{FF2B5EF4-FFF2-40B4-BE49-F238E27FC236}">
                  <a16:creationId xmlns:a16="http://schemas.microsoft.com/office/drawing/2014/main" id="{C2B4994D-94DA-43A1-9D28-0C1B269E7A24}"/>
                </a:ext>
              </a:extLst>
            </p:cNvPr>
            <p:cNvSpPr txBox="1">
              <a:spLocks/>
            </p:cNvSpPr>
            <p:nvPr/>
          </p:nvSpPr>
          <p:spPr>
            <a:xfrm>
              <a:off x="5067569" y="3194073"/>
              <a:ext cx="8966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Monitor for containers</a:t>
              </a:r>
            </a:p>
          </p:txBody>
        </p:sp>
        <p:pic>
          <p:nvPicPr>
            <p:cNvPr id="55" name="Graphic 54">
              <a:extLst>
                <a:ext uri="{FF2B5EF4-FFF2-40B4-BE49-F238E27FC236}">
                  <a16:creationId xmlns:a16="http://schemas.microsoft.com/office/drawing/2014/main" id="{421B32CA-E2E1-4A36-B28B-09E0F009A35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26710" y="3671794"/>
              <a:ext cx="584611" cy="584611"/>
            </a:xfrm>
            <a:prstGeom prst="rect">
              <a:avLst/>
            </a:prstGeom>
          </p:spPr>
        </p:pic>
        <p:cxnSp>
          <p:nvCxnSpPr>
            <p:cNvPr id="9" name="Straight Arrow Connector 8">
              <a:extLst>
                <a:ext uri="{FF2B5EF4-FFF2-40B4-BE49-F238E27FC236}">
                  <a16:creationId xmlns:a16="http://schemas.microsoft.com/office/drawing/2014/main" id="{E8F3C193-F3D0-46D7-895F-C8753281EF8C}"/>
                </a:ext>
              </a:extLst>
            </p:cNvPr>
            <p:cNvCxnSpPr>
              <a:cxnSpLocks/>
            </p:cNvCxnSpPr>
            <p:nvPr/>
          </p:nvCxnSpPr>
          <p:spPr>
            <a:xfrm flipV="1">
              <a:off x="1740622" y="3964099"/>
              <a:ext cx="1582602" cy="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1DEC590-E488-4A4B-AC16-4D73270280E2}"/>
                </a:ext>
              </a:extLst>
            </p:cNvPr>
            <p:cNvCxnSpPr>
              <a:cxnSpLocks/>
              <a:stCxn id="37" idx="3"/>
              <a:endCxn id="53" idx="1"/>
            </p:cNvCxnSpPr>
            <p:nvPr/>
          </p:nvCxnSpPr>
          <p:spPr>
            <a:xfrm>
              <a:off x="4146184" y="3964099"/>
              <a:ext cx="9613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39CF238-3203-4805-B5A3-F0F77AC4B331}"/>
                </a:ext>
              </a:extLst>
            </p:cNvPr>
            <p:cNvGrpSpPr/>
            <p:nvPr/>
          </p:nvGrpSpPr>
          <p:grpSpPr>
            <a:xfrm>
              <a:off x="3323224" y="4896932"/>
              <a:ext cx="822960" cy="1184981"/>
              <a:chOff x="8178607" y="4679219"/>
              <a:chExt cx="822960" cy="1184981"/>
            </a:xfrm>
          </p:grpSpPr>
          <p:grpSp>
            <p:nvGrpSpPr>
              <p:cNvPr id="73" name="Group 72">
                <a:extLst>
                  <a:ext uri="{FF2B5EF4-FFF2-40B4-BE49-F238E27FC236}">
                    <a16:creationId xmlns:a16="http://schemas.microsoft.com/office/drawing/2014/main" id="{83972F30-2D64-4464-80CC-B1BB0CF97D24}"/>
                  </a:ext>
                </a:extLst>
              </p:cNvPr>
              <p:cNvGrpSpPr/>
              <p:nvPr/>
            </p:nvGrpSpPr>
            <p:grpSpPr>
              <a:xfrm>
                <a:off x="8298154" y="5189956"/>
                <a:ext cx="583866" cy="525529"/>
                <a:chOff x="2878931" y="2940843"/>
                <a:chExt cx="1095375" cy="971550"/>
              </a:xfrm>
            </p:grpSpPr>
            <p:sp>
              <p:nvSpPr>
                <p:cNvPr id="74" name="Freeform: Shape 84">
                  <a:extLst>
                    <a:ext uri="{FF2B5EF4-FFF2-40B4-BE49-F238E27FC236}">
                      <a16:creationId xmlns:a16="http://schemas.microsoft.com/office/drawing/2014/main" id="{9835303D-FE0E-4ACD-BD18-B1FAB895F5F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5" name="Freeform: Shape 85">
                  <a:extLst>
                    <a:ext uri="{FF2B5EF4-FFF2-40B4-BE49-F238E27FC236}">
                      <a16:creationId xmlns:a16="http://schemas.microsoft.com/office/drawing/2014/main" id="{2F81753C-F384-44D6-B462-435F40CA62A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6" name="Freeform: Shape 86">
                  <a:extLst>
                    <a:ext uri="{FF2B5EF4-FFF2-40B4-BE49-F238E27FC236}">
                      <a16:creationId xmlns:a16="http://schemas.microsoft.com/office/drawing/2014/main" id="{EFD456B7-D96D-4532-BCD0-88FF5E28E6E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7" name="Freeform: Shape 87">
                  <a:extLst>
                    <a:ext uri="{FF2B5EF4-FFF2-40B4-BE49-F238E27FC236}">
                      <a16:creationId xmlns:a16="http://schemas.microsoft.com/office/drawing/2014/main" id="{FFEA3B76-7910-4E17-8F52-57AE134D7D3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FFFFF"/>
                </a:solid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8" name="Freeform: Shape 88">
                  <a:extLst>
                    <a:ext uri="{FF2B5EF4-FFF2-40B4-BE49-F238E27FC236}">
                      <a16:creationId xmlns:a16="http://schemas.microsoft.com/office/drawing/2014/main" id="{7BCA7B6F-DFE7-4999-A713-A58B2EA19BF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9" name="Freeform: Shape 89">
                  <a:extLst>
                    <a:ext uri="{FF2B5EF4-FFF2-40B4-BE49-F238E27FC236}">
                      <a16:creationId xmlns:a16="http://schemas.microsoft.com/office/drawing/2014/main" id="{096055EC-AB95-4078-81BD-A38C910D58F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80" name="Freeform: Shape 90">
                  <a:extLst>
                    <a:ext uri="{FF2B5EF4-FFF2-40B4-BE49-F238E27FC236}">
                      <a16:creationId xmlns:a16="http://schemas.microsoft.com/office/drawing/2014/main" id="{FAB40A2C-79F4-4E7E-A64C-8C6D4C7F7D3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grpSp>
          <p:sp>
            <p:nvSpPr>
              <p:cNvPr id="82" name="Title 1">
                <a:extLst>
                  <a:ext uri="{FF2B5EF4-FFF2-40B4-BE49-F238E27FC236}">
                    <a16:creationId xmlns:a16="http://schemas.microsoft.com/office/drawing/2014/main" id="{60AF4FD0-C809-4903-AD34-1B361A3D21AA}"/>
                  </a:ext>
                </a:extLst>
              </p:cNvPr>
              <p:cNvSpPr txBox="1">
                <a:spLocks/>
              </p:cNvSpPr>
              <p:nvPr/>
            </p:nvSpPr>
            <p:spPr>
              <a:xfrm>
                <a:off x="8231297" y="4679219"/>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ACI burst from AKS</a:t>
                </a:r>
              </a:p>
            </p:txBody>
          </p:sp>
          <p:sp>
            <p:nvSpPr>
              <p:cNvPr id="83" name="Rectangle: Rounded Corners 82">
                <a:extLst>
                  <a:ext uri="{FF2B5EF4-FFF2-40B4-BE49-F238E27FC236}">
                    <a16:creationId xmlns:a16="http://schemas.microsoft.com/office/drawing/2014/main" id="{9F0A9276-F33B-4ED3-9399-46408A8FC9CD}"/>
                  </a:ext>
                </a:extLst>
              </p:cNvPr>
              <p:cNvSpPr/>
              <p:nvPr/>
            </p:nvSpPr>
            <p:spPr bwMode="auto">
              <a:xfrm>
                <a:off x="8178607" y="504124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grpSp>
          <p:nvGrpSpPr>
            <p:cNvPr id="13" name="Group 12">
              <a:extLst>
                <a:ext uri="{FF2B5EF4-FFF2-40B4-BE49-F238E27FC236}">
                  <a16:creationId xmlns:a16="http://schemas.microsoft.com/office/drawing/2014/main" id="{EE9C1610-E506-49AA-9B1F-564DDB7ECA0C}"/>
                </a:ext>
              </a:extLst>
            </p:cNvPr>
            <p:cNvGrpSpPr/>
            <p:nvPr/>
          </p:nvGrpSpPr>
          <p:grpSpPr>
            <a:xfrm>
              <a:off x="3585140" y="4477134"/>
              <a:ext cx="768265" cy="318244"/>
              <a:chOff x="8410587" y="4399501"/>
              <a:chExt cx="768265" cy="318244"/>
            </a:xfrm>
          </p:grpSpPr>
          <p:sp>
            <p:nvSpPr>
              <p:cNvPr id="100" name="Plus Sign 99">
                <a:extLst>
                  <a:ext uri="{FF2B5EF4-FFF2-40B4-BE49-F238E27FC236}">
                    <a16:creationId xmlns:a16="http://schemas.microsoft.com/office/drawing/2014/main" id="{FF83FD7C-571A-4E64-91F1-E0C66187061D}"/>
                  </a:ext>
                </a:extLst>
              </p:cNvPr>
              <p:cNvSpPr/>
              <p:nvPr/>
            </p:nvSpPr>
            <p:spPr bwMode="auto">
              <a:xfrm>
                <a:off x="8410587" y="4399501"/>
                <a:ext cx="298740" cy="318244"/>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96D0EC0F-BD52-45B1-AA1B-922EDBC25D48}"/>
                  </a:ext>
                </a:extLst>
              </p:cNvPr>
              <p:cNvSpPr/>
              <p:nvPr/>
            </p:nvSpPr>
            <p:spPr>
              <a:xfrm>
                <a:off x="8661818" y="4431665"/>
                <a:ext cx="517034" cy="248019"/>
              </a:xfrm>
              <a:prstGeom prst="rect">
                <a:avLst/>
              </a:prstGeom>
            </p:spPr>
            <p:txBody>
              <a:bodyPr wrap="none">
                <a:spAutoFit/>
              </a:bodyPr>
              <a:lstStyle/>
              <a:p>
                <a:pPr defTabSz="914367"/>
                <a:r>
                  <a:rPr lang="en-US" sz="980" kern="0">
                    <a:solidFill>
                      <a:srgbClr val="00B050"/>
                    </a:solidFill>
                    <a:latin typeface="Segoe UI Semibold" panose="020B0702040204020203" pitchFamily="34" charset="0"/>
                    <a:ea typeface="Segoe UI Light" charset="0"/>
                    <a:cs typeface="Segoe UI Semibold" panose="020B0702040204020203" pitchFamily="34" charset="0"/>
                  </a:rPr>
                  <a:t>NEW!</a:t>
                </a:r>
                <a:endParaRPr lang="en-US" sz="980">
                  <a:solidFill>
                    <a:srgbClr val="00B050"/>
                  </a:solidFill>
                  <a:latin typeface="Segoe UI Semibold" panose="020B07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16110DDA-0DBF-4967-8673-F7EA991C9010}"/>
                </a:ext>
              </a:extLst>
            </p:cNvPr>
            <p:cNvGrpSpPr/>
            <p:nvPr/>
          </p:nvGrpSpPr>
          <p:grpSpPr>
            <a:xfrm>
              <a:off x="2082307" y="2694463"/>
              <a:ext cx="899233" cy="1227118"/>
              <a:chOff x="6500334" y="2694463"/>
              <a:chExt cx="899233" cy="1227118"/>
            </a:xfrm>
          </p:grpSpPr>
          <p:cxnSp>
            <p:nvCxnSpPr>
              <p:cNvPr id="15" name="Straight Connector 14">
                <a:extLst>
                  <a:ext uri="{FF2B5EF4-FFF2-40B4-BE49-F238E27FC236}">
                    <a16:creationId xmlns:a16="http://schemas.microsoft.com/office/drawing/2014/main" id="{99AAC6A5-FC1E-417A-BE47-3AF21F244DE1}"/>
                  </a:ext>
                </a:extLst>
              </p:cNvPr>
              <p:cNvCxnSpPr>
                <a:cxnSpLocks/>
              </p:cNvCxnSpPr>
              <p:nvPr/>
            </p:nvCxnSpPr>
            <p:spPr>
              <a:xfrm flipV="1">
                <a:off x="6945127" y="3301285"/>
                <a:ext cx="0" cy="62029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99CE917-C7CA-4C03-96E6-64FDD7BBC909}"/>
                  </a:ext>
                </a:extLst>
              </p:cNvPr>
              <p:cNvGrpSpPr/>
              <p:nvPr/>
            </p:nvGrpSpPr>
            <p:grpSpPr>
              <a:xfrm>
                <a:off x="6500334" y="2694463"/>
                <a:ext cx="899233" cy="570449"/>
                <a:chOff x="6500334" y="2694463"/>
                <a:chExt cx="899233" cy="570449"/>
              </a:xfrm>
            </p:grpSpPr>
            <p:sp>
              <p:nvSpPr>
                <p:cNvPr id="102" name="Glasses_EA16" title="Icon of eye glasses">
                  <a:extLst>
                    <a:ext uri="{FF2B5EF4-FFF2-40B4-BE49-F238E27FC236}">
                      <a16:creationId xmlns:a16="http://schemas.microsoft.com/office/drawing/2014/main" id="{1D5E1436-2F57-4476-BE88-8CD7668D5D18}"/>
                    </a:ext>
                  </a:extLst>
                </p:cNvPr>
                <p:cNvSpPr>
                  <a:spLocks noChangeAspect="1" noEditPoints="1"/>
                </p:cNvSpPr>
                <p:nvPr/>
              </p:nvSpPr>
              <p:spPr bwMode="auto">
                <a:xfrm>
                  <a:off x="6637693" y="2931862"/>
                  <a:ext cx="624515" cy="333050"/>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03" name="Title 1">
                  <a:extLst>
                    <a:ext uri="{FF2B5EF4-FFF2-40B4-BE49-F238E27FC236}">
                      <a16:creationId xmlns:a16="http://schemas.microsoft.com/office/drawing/2014/main" id="{1D88F6D5-DF33-4B43-A8EF-29E4476D1193}"/>
                    </a:ext>
                  </a:extLst>
                </p:cNvPr>
                <p:cNvSpPr txBox="1">
                  <a:spLocks/>
                </p:cNvSpPr>
                <p:nvPr/>
              </p:nvSpPr>
              <p:spPr>
                <a:xfrm>
                  <a:off x="6500334" y="2694463"/>
                  <a:ext cx="899233"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a:t>Observability</a:t>
                  </a:r>
                </a:p>
              </p:txBody>
            </p:sp>
          </p:grpSp>
        </p:grpSp>
        <p:grpSp>
          <p:nvGrpSpPr>
            <p:cNvPr id="5" name="Group 4">
              <a:extLst>
                <a:ext uri="{FF2B5EF4-FFF2-40B4-BE49-F238E27FC236}">
                  <a16:creationId xmlns:a16="http://schemas.microsoft.com/office/drawing/2014/main" id="{161AD152-D3B6-47AB-8033-1A03A68113F5}"/>
                </a:ext>
              </a:extLst>
            </p:cNvPr>
            <p:cNvGrpSpPr/>
            <p:nvPr/>
          </p:nvGrpSpPr>
          <p:grpSpPr>
            <a:xfrm>
              <a:off x="6959898" y="1509370"/>
              <a:ext cx="3606255" cy="4909457"/>
              <a:chOff x="7353300" y="1747157"/>
              <a:chExt cx="3606255" cy="4909457"/>
            </a:xfrm>
          </p:grpSpPr>
          <p:grpSp>
            <p:nvGrpSpPr>
              <p:cNvPr id="4" name="Group 3">
                <a:extLst>
                  <a:ext uri="{FF2B5EF4-FFF2-40B4-BE49-F238E27FC236}">
                    <a16:creationId xmlns:a16="http://schemas.microsoft.com/office/drawing/2014/main" id="{581C0369-1E66-4169-B1D2-09FE4EA1B225}"/>
                  </a:ext>
                </a:extLst>
              </p:cNvPr>
              <p:cNvGrpSpPr/>
              <p:nvPr/>
            </p:nvGrpSpPr>
            <p:grpSpPr>
              <a:xfrm>
                <a:off x="7632766" y="1969006"/>
                <a:ext cx="3326789" cy="4465758"/>
                <a:chOff x="7632766" y="2006209"/>
                <a:chExt cx="3326789" cy="4465758"/>
              </a:xfrm>
            </p:grpSpPr>
            <p:sp>
              <p:nvSpPr>
                <p:cNvPr id="28" name="Title 16">
                  <a:extLst>
                    <a:ext uri="{FF2B5EF4-FFF2-40B4-BE49-F238E27FC236}">
                      <a16:creationId xmlns:a16="http://schemas.microsoft.com/office/drawing/2014/main" id="{A8FCCB81-0E64-49B0-9C99-458A174DAC33}"/>
                    </a:ext>
                  </a:extLst>
                </p:cNvPr>
                <p:cNvSpPr txBox="1">
                  <a:spLocks/>
                </p:cNvSpPr>
                <p:nvPr/>
              </p:nvSpPr>
              <p:spPr>
                <a:xfrm>
                  <a:off x="7632766" y="2006209"/>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Visualization</a:t>
                  </a:r>
                </a:p>
                <a:p>
                  <a:pPr marL="0" indent="0" defTabSz="914367">
                    <a:buNone/>
                  </a:pPr>
                  <a:r>
                    <a:rPr lang="en-US" sz="1372">
                      <a:solidFill>
                        <a:srgbClr val="000000"/>
                      </a:solidFill>
                    </a:rPr>
                    <a:t>Visualize overall health and performance from clusters to containers with drill downs and filters</a:t>
                  </a:r>
                </a:p>
              </p:txBody>
            </p:sp>
            <p:sp>
              <p:nvSpPr>
                <p:cNvPr id="31" name="Title 16">
                  <a:extLst>
                    <a:ext uri="{FF2B5EF4-FFF2-40B4-BE49-F238E27FC236}">
                      <a16:creationId xmlns:a16="http://schemas.microsoft.com/office/drawing/2014/main" id="{5A47256E-9B29-46C2-A041-2A75B2A86632}"/>
                    </a:ext>
                  </a:extLst>
                </p:cNvPr>
                <p:cNvSpPr txBox="1">
                  <a:spLocks/>
                </p:cNvSpPr>
                <p:nvPr/>
              </p:nvSpPr>
              <p:spPr>
                <a:xfrm>
                  <a:off x="7632766" y="3068787"/>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Insights</a:t>
                  </a:r>
                </a:p>
                <a:p>
                  <a:pPr marL="0" indent="0" defTabSz="914367">
                    <a:buNone/>
                  </a:pPr>
                  <a:r>
                    <a:rPr lang="en-US" sz="1372">
                      <a:solidFill>
                        <a:srgbClr val="000000"/>
                      </a:solidFill>
                    </a:rPr>
                    <a:t>Provide insights with multi-cluster health roll up view</a:t>
                  </a:r>
                </a:p>
              </p:txBody>
            </p:sp>
            <p:sp>
              <p:nvSpPr>
                <p:cNvPr id="32" name="Title 16">
                  <a:extLst>
                    <a:ext uri="{FF2B5EF4-FFF2-40B4-BE49-F238E27FC236}">
                      <a16:creationId xmlns:a16="http://schemas.microsoft.com/office/drawing/2014/main" id="{35B46280-2D0A-48C8-822C-794121814D52}"/>
                    </a:ext>
                  </a:extLst>
                </p:cNvPr>
                <p:cNvSpPr txBox="1">
                  <a:spLocks/>
                </p:cNvSpPr>
                <p:nvPr/>
              </p:nvSpPr>
              <p:spPr>
                <a:xfrm>
                  <a:off x="7632766" y="3915922"/>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Monitor &amp; Analyze</a:t>
                  </a:r>
                </a:p>
                <a:p>
                  <a:pPr marL="0" indent="0" defTabSz="914367">
                    <a:buNone/>
                  </a:pPr>
                  <a:r>
                    <a:rPr lang="en-US" sz="1372">
                      <a:solidFill>
                        <a:srgbClr val="000000"/>
                      </a:solidFill>
                    </a:rPr>
                    <a:t>Monitor and analyze Kubernetes and container deployment performance, events, health, and logs</a:t>
                  </a:r>
                </a:p>
              </p:txBody>
            </p:sp>
            <p:sp>
              <p:nvSpPr>
                <p:cNvPr id="33" name="Title 16">
                  <a:extLst>
                    <a:ext uri="{FF2B5EF4-FFF2-40B4-BE49-F238E27FC236}">
                      <a16:creationId xmlns:a16="http://schemas.microsoft.com/office/drawing/2014/main" id="{1AFA42D3-916A-4F06-8CE9-6514EFF558A2}"/>
                    </a:ext>
                  </a:extLst>
                </p:cNvPr>
                <p:cNvSpPr txBox="1">
                  <a:spLocks/>
                </p:cNvSpPr>
                <p:nvPr/>
              </p:nvSpPr>
              <p:spPr>
                <a:xfrm>
                  <a:off x="7632766" y="4978500"/>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Response</a:t>
                  </a:r>
                </a:p>
                <a:p>
                  <a:pPr marL="0" indent="0" defTabSz="914367">
                    <a:buNone/>
                  </a:pPr>
                  <a:r>
                    <a:rPr lang="en-US" sz="1372">
                      <a:solidFill>
                        <a:srgbClr val="000000"/>
                      </a:solidFill>
                    </a:rPr>
                    <a:t>Native alerting with integration to issue managements and ITSM tools</a:t>
                  </a:r>
                </a:p>
              </p:txBody>
            </p:sp>
            <p:sp>
              <p:nvSpPr>
                <p:cNvPr id="34" name="Title 16">
                  <a:extLst>
                    <a:ext uri="{FF2B5EF4-FFF2-40B4-BE49-F238E27FC236}">
                      <a16:creationId xmlns:a16="http://schemas.microsoft.com/office/drawing/2014/main" id="{0A353EBF-0B5D-4644-B99C-8F7BB9B16E5E}"/>
                    </a:ext>
                  </a:extLst>
                </p:cNvPr>
                <p:cNvSpPr txBox="1">
                  <a:spLocks/>
                </p:cNvSpPr>
                <p:nvPr/>
              </p:nvSpPr>
              <p:spPr>
                <a:xfrm>
                  <a:off x="7632766" y="5825636"/>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Observability</a:t>
                  </a:r>
                </a:p>
                <a:p>
                  <a:pPr marL="0" indent="0" defTabSz="914367">
                    <a:buNone/>
                  </a:pPr>
                  <a:r>
                    <a:rPr lang="en-US" sz="1372">
                      <a:solidFill>
                        <a:srgbClr val="000000"/>
                      </a:solidFill>
                    </a:rPr>
                    <a:t>Observe live container logs on container deployment status</a:t>
                  </a:r>
                </a:p>
              </p:txBody>
            </p:sp>
          </p:grpSp>
          <p:sp>
            <p:nvSpPr>
              <p:cNvPr id="2" name="Left Bracket 1">
                <a:extLst>
                  <a:ext uri="{FF2B5EF4-FFF2-40B4-BE49-F238E27FC236}">
                    <a16:creationId xmlns:a16="http://schemas.microsoft.com/office/drawing/2014/main" id="{91CC8605-58D7-4451-A797-5906681629AA}"/>
                  </a:ext>
                </a:extLst>
              </p:cNvPr>
              <p:cNvSpPr/>
              <p:nvPr/>
            </p:nvSpPr>
            <p:spPr>
              <a:xfrm>
                <a:off x="7353300" y="1747157"/>
                <a:ext cx="174869" cy="4909457"/>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C3C41"/>
                  </a:solidFill>
                  <a:latin typeface="Segoe UI"/>
                </a:endParaRPr>
              </a:p>
            </p:txBody>
          </p:sp>
        </p:grpSp>
        <p:cxnSp>
          <p:nvCxnSpPr>
            <p:cNvPr id="56" name="Straight Arrow Connector 55">
              <a:extLst>
                <a:ext uri="{FF2B5EF4-FFF2-40B4-BE49-F238E27FC236}">
                  <a16:creationId xmlns:a16="http://schemas.microsoft.com/office/drawing/2014/main" id="{1667972E-81D7-4195-8457-EAC211003A48}"/>
                </a:ext>
              </a:extLst>
            </p:cNvPr>
            <p:cNvCxnSpPr>
              <a:cxnSpLocks/>
              <a:stCxn id="53" idx="3"/>
              <a:endCxn id="2" idx="1"/>
            </p:cNvCxnSpPr>
            <p:nvPr/>
          </p:nvCxnSpPr>
          <p:spPr>
            <a:xfrm>
              <a:off x="5930495" y="3964099"/>
              <a:ext cx="1029403" cy="0"/>
            </a:xfrm>
            <a:prstGeom prst="straightConnector1">
              <a:avLst/>
            </a:prstGeom>
            <a:ln w="12700">
              <a:solidFill>
                <a:srgbClr val="0F78D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4" y="620827"/>
            <a:ext cx="9306634" cy="402302"/>
          </a:xfrm>
        </p:spPr>
        <p:txBody>
          <a:bodyPr/>
          <a:lstStyle/>
          <a:p>
            <a:r>
              <a:rPr lang="en-US"/>
              <a:t>AKS virtual node</a:t>
            </a:r>
            <a:endParaRPr lang="en-US">
              <a:latin typeface="+mn-lt"/>
            </a:endParaRPr>
          </a:p>
        </p:txBody>
      </p:sp>
      <p:grpSp>
        <p:nvGrpSpPr>
          <p:cNvPr id="26" name="Group 25">
            <a:extLst>
              <a:ext uri="{FF2B5EF4-FFF2-40B4-BE49-F238E27FC236}">
                <a16:creationId xmlns:a16="http://schemas.microsoft.com/office/drawing/2014/main" id="{6C579310-9B1E-4244-AB2C-C829DF979CB2}"/>
              </a:ext>
            </a:extLst>
          </p:cNvPr>
          <p:cNvGrpSpPr/>
          <p:nvPr/>
        </p:nvGrpSpPr>
        <p:grpSpPr>
          <a:xfrm>
            <a:off x="2124356" y="1836376"/>
            <a:ext cx="7943289" cy="4092430"/>
            <a:chOff x="3083295" y="1991166"/>
            <a:chExt cx="8102569" cy="4174492"/>
          </a:xfrm>
        </p:grpSpPr>
        <p:grpSp>
          <p:nvGrpSpPr>
            <p:cNvPr id="27" name="Group 26">
              <a:extLst>
                <a:ext uri="{FF2B5EF4-FFF2-40B4-BE49-F238E27FC236}">
                  <a16:creationId xmlns:a16="http://schemas.microsoft.com/office/drawing/2014/main" id="{29075D59-2799-4B0E-8DD9-CE76999F8C5B}"/>
                </a:ext>
              </a:extLst>
            </p:cNvPr>
            <p:cNvGrpSpPr/>
            <p:nvPr/>
          </p:nvGrpSpPr>
          <p:grpSpPr>
            <a:xfrm>
              <a:off x="5001107" y="1991166"/>
              <a:ext cx="878110" cy="1136844"/>
              <a:chOff x="2150840" y="2128326"/>
              <a:chExt cx="878110" cy="1136844"/>
            </a:xfrm>
          </p:grpSpPr>
          <p:sp>
            <p:nvSpPr>
              <p:cNvPr id="148" name="Rectangle: Rounded Corners 118">
                <a:extLst>
                  <a:ext uri="{FF2B5EF4-FFF2-40B4-BE49-F238E27FC236}">
                    <a16:creationId xmlns:a16="http://schemas.microsoft.com/office/drawing/2014/main" id="{AD8123B6-AB8F-4C64-8946-FB5EE77A5EF6}"/>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9" name="Title 1">
                <a:extLst>
                  <a:ext uri="{FF2B5EF4-FFF2-40B4-BE49-F238E27FC236}">
                    <a16:creationId xmlns:a16="http://schemas.microsoft.com/office/drawing/2014/main" id="{B14CBEA1-270A-4BE2-9D88-27FC89468C63}"/>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50" name="Title 1">
                <a:extLst>
                  <a:ext uri="{FF2B5EF4-FFF2-40B4-BE49-F238E27FC236}">
                    <a16:creationId xmlns:a16="http://schemas.microsoft.com/office/drawing/2014/main" id="{0BCAF416-7252-40A1-9935-C66C4BEF7A78}"/>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51" name="Group 150">
                <a:extLst>
                  <a:ext uri="{FF2B5EF4-FFF2-40B4-BE49-F238E27FC236}">
                    <a16:creationId xmlns:a16="http://schemas.microsoft.com/office/drawing/2014/main" id="{0E8717CA-6492-4FD8-9A14-399AF0965214}"/>
                  </a:ext>
                </a:extLst>
              </p:cNvPr>
              <p:cNvGrpSpPr/>
              <p:nvPr/>
            </p:nvGrpSpPr>
            <p:grpSpPr>
              <a:xfrm>
                <a:off x="2297593" y="2560320"/>
                <a:ext cx="584604" cy="592548"/>
                <a:chOff x="2288401" y="2560320"/>
                <a:chExt cx="584604" cy="592548"/>
              </a:xfrm>
            </p:grpSpPr>
            <p:sp>
              <p:nvSpPr>
                <p:cNvPr id="152" name="Freeform: Shape 151">
                  <a:extLst>
                    <a:ext uri="{FF2B5EF4-FFF2-40B4-BE49-F238E27FC236}">
                      <a16:creationId xmlns:a16="http://schemas.microsoft.com/office/drawing/2014/main" id="{2539DAB1-6FC7-4EE6-ADE0-D3C8660AF9D3}"/>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3" name="Freeform: Shape 152">
                  <a:extLst>
                    <a:ext uri="{FF2B5EF4-FFF2-40B4-BE49-F238E27FC236}">
                      <a16:creationId xmlns:a16="http://schemas.microsoft.com/office/drawing/2014/main" id="{53EB7C08-3438-4310-B27A-BAEEC614CDE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4" name="Freeform: Shape 153">
                  <a:extLst>
                    <a:ext uri="{FF2B5EF4-FFF2-40B4-BE49-F238E27FC236}">
                      <a16:creationId xmlns:a16="http://schemas.microsoft.com/office/drawing/2014/main" id="{33638688-CCB3-4E0D-B8D3-E4DB0449999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5" name="Freeform: Shape 154">
                  <a:extLst>
                    <a:ext uri="{FF2B5EF4-FFF2-40B4-BE49-F238E27FC236}">
                      <a16:creationId xmlns:a16="http://schemas.microsoft.com/office/drawing/2014/main" id="{4DFC049D-2F44-4375-AB1E-0D56603E753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28" name="Group 27">
              <a:extLst>
                <a:ext uri="{FF2B5EF4-FFF2-40B4-BE49-F238E27FC236}">
                  <a16:creationId xmlns:a16="http://schemas.microsoft.com/office/drawing/2014/main" id="{B872E72E-5FBA-44C3-BDC6-54184916164F}"/>
                </a:ext>
              </a:extLst>
            </p:cNvPr>
            <p:cNvGrpSpPr/>
            <p:nvPr/>
          </p:nvGrpSpPr>
          <p:grpSpPr>
            <a:xfrm>
              <a:off x="6312783" y="1991166"/>
              <a:ext cx="878110" cy="1136844"/>
              <a:chOff x="2150840" y="2128326"/>
              <a:chExt cx="878110" cy="1136844"/>
            </a:xfrm>
          </p:grpSpPr>
          <p:sp>
            <p:nvSpPr>
              <p:cNvPr id="140" name="Rectangle: Rounded Corners 118">
                <a:extLst>
                  <a:ext uri="{FF2B5EF4-FFF2-40B4-BE49-F238E27FC236}">
                    <a16:creationId xmlns:a16="http://schemas.microsoft.com/office/drawing/2014/main" id="{23967D42-92D4-451E-B9E3-8ADBEAC73CCB}"/>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1" name="Title 1">
                <a:extLst>
                  <a:ext uri="{FF2B5EF4-FFF2-40B4-BE49-F238E27FC236}">
                    <a16:creationId xmlns:a16="http://schemas.microsoft.com/office/drawing/2014/main" id="{20EEB440-2885-4BCD-ADEE-4E58183E553D}"/>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42" name="Title 1">
                <a:extLst>
                  <a:ext uri="{FF2B5EF4-FFF2-40B4-BE49-F238E27FC236}">
                    <a16:creationId xmlns:a16="http://schemas.microsoft.com/office/drawing/2014/main" id="{A0240AA8-9774-46BC-A29A-F2320C92956A}"/>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43" name="Group 142">
                <a:extLst>
                  <a:ext uri="{FF2B5EF4-FFF2-40B4-BE49-F238E27FC236}">
                    <a16:creationId xmlns:a16="http://schemas.microsoft.com/office/drawing/2014/main" id="{CB6CB9B0-B84B-4F4E-8FCE-1FAB0F75344D}"/>
                  </a:ext>
                </a:extLst>
              </p:cNvPr>
              <p:cNvGrpSpPr/>
              <p:nvPr/>
            </p:nvGrpSpPr>
            <p:grpSpPr>
              <a:xfrm>
                <a:off x="2297593" y="2560320"/>
                <a:ext cx="584604" cy="592548"/>
                <a:chOff x="2288401" y="2560320"/>
                <a:chExt cx="584604" cy="592548"/>
              </a:xfrm>
            </p:grpSpPr>
            <p:sp>
              <p:nvSpPr>
                <p:cNvPr id="144" name="Freeform: Shape 143">
                  <a:extLst>
                    <a:ext uri="{FF2B5EF4-FFF2-40B4-BE49-F238E27FC236}">
                      <a16:creationId xmlns:a16="http://schemas.microsoft.com/office/drawing/2014/main" id="{FBDEA545-F94C-47B7-8F7C-8C099B84D588}"/>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5" name="Freeform: Shape 144">
                  <a:extLst>
                    <a:ext uri="{FF2B5EF4-FFF2-40B4-BE49-F238E27FC236}">
                      <a16:creationId xmlns:a16="http://schemas.microsoft.com/office/drawing/2014/main" id="{21EAC8A4-E320-41D0-98CA-0613BAA03067}"/>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6" name="Freeform: Shape 145">
                  <a:extLst>
                    <a:ext uri="{FF2B5EF4-FFF2-40B4-BE49-F238E27FC236}">
                      <a16:creationId xmlns:a16="http://schemas.microsoft.com/office/drawing/2014/main" id="{C4B041F2-1827-4BC8-802F-57F50A17EB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C0295F66-78E6-423E-85AF-EBFD45C216A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29" name="Group 28">
              <a:extLst>
                <a:ext uri="{FF2B5EF4-FFF2-40B4-BE49-F238E27FC236}">
                  <a16:creationId xmlns:a16="http://schemas.microsoft.com/office/drawing/2014/main" id="{BB630053-5C9A-462B-A727-A5D572A8A56A}"/>
                </a:ext>
              </a:extLst>
            </p:cNvPr>
            <p:cNvGrpSpPr/>
            <p:nvPr/>
          </p:nvGrpSpPr>
          <p:grpSpPr>
            <a:xfrm>
              <a:off x="5001107" y="5028814"/>
              <a:ext cx="878110" cy="1136844"/>
              <a:chOff x="2150840" y="2128326"/>
              <a:chExt cx="878110" cy="1136844"/>
            </a:xfrm>
          </p:grpSpPr>
          <p:sp>
            <p:nvSpPr>
              <p:cNvPr id="132" name="Rectangle: Rounded Corners 118">
                <a:extLst>
                  <a:ext uri="{FF2B5EF4-FFF2-40B4-BE49-F238E27FC236}">
                    <a16:creationId xmlns:a16="http://schemas.microsoft.com/office/drawing/2014/main" id="{E4C29259-6BFB-4CC2-BB0D-7B755ABBD6F9}"/>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3" name="Title 1">
                <a:extLst>
                  <a:ext uri="{FF2B5EF4-FFF2-40B4-BE49-F238E27FC236}">
                    <a16:creationId xmlns:a16="http://schemas.microsoft.com/office/drawing/2014/main" id="{C9FBB299-36E9-488B-9BDB-BFBF42F8A87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34" name="Title 1">
                <a:extLst>
                  <a:ext uri="{FF2B5EF4-FFF2-40B4-BE49-F238E27FC236}">
                    <a16:creationId xmlns:a16="http://schemas.microsoft.com/office/drawing/2014/main" id="{C393AB13-9E24-4BDC-8D92-7BDD51424BBA}"/>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DC9B11DA-9255-4AF1-A8A9-34A43E5B51A6}"/>
                  </a:ext>
                </a:extLst>
              </p:cNvPr>
              <p:cNvGrpSpPr/>
              <p:nvPr/>
            </p:nvGrpSpPr>
            <p:grpSpPr>
              <a:xfrm>
                <a:off x="2297593" y="2560320"/>
                <a:ext cx="584604" cy="592548"/>
                <a:chOff x="2288401" y="2560320"/>
                <a:chExt cx="584604" cy="592548"/>
              </a:xfrm>
            </p:grpSpPr>
            <p:sp>
              <p:nvSpPr>
                <p:cNvPr id="136" name="Freeform: Shape 135">
                  <a:extLst>
                    <a:ext uri="{FF2B5EF4-FFF2-40B4-BE49-F238E27FC236}">
                      <a16:creationId xmlns:a16="http://schemas.microsoft.com/office/drawing/2014/main" id="{8F76528B-99D8-4B04-A211-EF151B2A6327}"/>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B70F3045-529D-4021-A09E-FB519C9AB43B}"/>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12333D7B-3354-4EEB-8CD5-57167A1860E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4432F1CA-BCB0-44D6-A0FA-296255861DD5}"/>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30" name="Group 29">
              <a:extLst>
                <a:ext uri="{FF2B5EF4-FFF2-40B4-BE49-F238E27FC236}">
                  <a16:creationId xmlns:a16="http://schemas.microsoft.com/office/drawing/2014/main" id="{68DAD96D-3235-4D26-9CC6-AD9972E884C6}"/>
                </a:ext>
              </a:extLst>
            </p:cNvPr>
            <p:cNvGrpSpPr/>
            <p:nvPr/>
          </p:nvGrpSpPr>
          <p:grpSpPr>
            <a:xfrm>
              <a:off x="6312783" y="5028814"/>
              <a:ext cx="878110" cy="1136844"/>
              <a:chOff x="2150840" y="2128326"/>
              <a:chExt cx="878110" cy="1136844"/>
            </a:xfrm>
          </p:grpSpPr>
          <p:sp>
            <p:nvSpPr>
              <p:cNvPr id="124" name="Rectangle: Rounded Corners 118">
                <a:extLst>
                  <a:ext uri="{FF2B5EF4-FFF2-40B4-BE49-F238E27FC236}">
                    <a16:creationId xmlns:a16="http://schemas.microsoft.com/office/drawing/2014/main" id="{03ECD39B-4557-45EE-AB95-A568B93628BE}"/>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25" name="Title 1">
                <a:extLst>
                  <a:ext uri="{FF2B5EF4-FFF2-40B4-BE49-F238E27FC236}">
                    <a16:creationId xmlns:a16="http://schemas.microsoft.com/office/drawing/2014/main" id="{BAA80F9A-B852-4591-A9DE-55533DCF2673}"/>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26" name="Title 1">
                <a:extLst>
                  <a:ext uri="{FF2B5EF4-FFF2-40B4-BE49-F238E27FC236}">
                    <a16:creationId xmlns:a16="http://schemas.microsoft.com/office/drawing/2014/main" id="{6EC16EFF-180A-4C01-9AB7-6D496CB213F8}"/>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27" name="Group 126">
                <a:extLst>
                  <a:ext uri="{FF2B5EF4-FFF2-40B4-BE49-F238E27FC236}">
                    <a16:creationId xmlns:a16="http://schemas.microsoft.com/office/drawing/2014/main" id="{616C85AF-C809-46CA-B052-CAF214AA4A13}"/>
                  </a:ext>
                </a:extLst>
              </p:cNvPr>
              <p:cNvGrpSpPr/>
              <p:nvPr/>
            </p:nvGrpSpPr>
            <p:grpSpPr>
              <a:xfrm>
                <a:off x="2297593" y="2560320"/>
                <a:ext cx="584604" cy="592548"/>
                <a:chOff x="2288401" y="2560320"/>
                <a:chExt cx="584604" cy="592548"/>
              </a:xfrm>
            </p:grpSpPr>
            <p:sp>
              <p:nvSpPr>
                <p:cNvPr id="128" name="Freeform: Shape 127">
                  <a:extLst>
                    <a:ext uri="{FF2B5EF4-FFF2-40B4-BE49-F238E27FC236}">
                      <a16:creationId xmlns:a16="http://schemas.microsoft.com/office/drawing/2014/main" id="{8CEF7479-CC67-4EF5-BC3D-94024645B4F4}"/>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29" name="Freeform: Shape 128">
                  <a:extLst>
                    <a:ext uri="{FF2B5EF4-FFF2-40B4-BE49-F238E27FC236}">
                      <a16:creationId xmlns:a16="http://schemas.microsoft.com/office/drawing/2014/main" id="{13A7C3AC-332A-499C-8005-960EADB450A7}"/>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0" name="Freeform: Shape 129">
                  <a:extLst>
                    <a:ext uri="{FF2B5EF4-FFF2-40B4-BE49-F238E27FC236}">
                      <a16:creationId xmlns:a16="http://schemas.microsoft.com/office/drawing/2014/main" id="{3A48211A-677E-489F-BC97-00E03554867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1" name="Freeform: Shape 130">
                  <a:extLst>
                    <a:ext uri="{FF2B5EF4-FFF2-40B4-BE49-F238E27FC236}">
                      <a16:creationId xmlns:a16="http://schemas.microsoft.com/office/drawing/2014/main" id="{FC89075F-4A8D-4754-8349-C5C88691610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31" name="Group 30">
              <a:extLst>
                <a:ext uri="{FF2B5EF4-FFF2-40B4-BE49-F238E27FC236}">
                  <a16:creationId xmlns:a16="http://schemas.microsoft.com/office/drawing/2014/main" id="{596FC7B4-B5B4-4179-A0EF-255569FF070A}"/>
                </a:ext>
              </a:extLst>
            </p:cNvPr>
            <p:cNvGrpSpPr/>
            <p:nvPr/>
          </p:nvGrpSpPr>
          <p:grpSpPr>
            <a:xfrm>
              <a:off x="5656945" y="3787111"/>
              <a:ext cx="878110" cy="937334"/>
              <a:chOff x="7197758" y="3445386"/>
              <a:chExt cx="878110" cy="937334"/>
            </a:xfrm>
          </p:grpSpPr>
          <p:sp>
            <p:nvSpPr>
              <p:cNvPr id="105" name="Rectangle: Rounded Corners 118">
                <a:extLst>
                  <a:ext uri="{FF2B5EF4-FFF2-40B4-BE49-F238E27FC236}">
                    <a16:creationId xmlns:a16="http://schemas.microsoft.com/office/drawing/2014/main" id="{44626DB1-BE5B-41ED-A4CC-7F832EEE9204}"/>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06" name="Group 105">
                <a:extLst>
                  <a:ext uri="{FF2B5EF4-FFF2-40B4-BE49-F238E27FC236}">
                    <a16:creationId xmlns:a16="http://schemas.microsoft.com/office/drawing/2014/main" id="{241E6F0E-15F9-40AC-BF60-709297434FEA}"/>
                  </a:ext>
                </a:extLst>
              </p:cNvPr>
              <p:cNvGrpSpPr/>
              <p:nvPr/>
            </p:nvGrpSpPr>
            <p:grpSpPr>
              <a:xfrm>
                <a:off x="7301278" y="3597068"/>
                <a:ext cx="671041" cy="633969"/>
                <a:chOff x="2613694" y="3600725"/>
                <a:chExt cx="355417" cy="335781"/>
              </a:xfrm>
            </p:grpSpPr>
            <p:sp>
              <p:nvSpPr>
                <p:cNvPr id="108" name="Freeform: Shape 107">
                  <a:extLst>
                    <a:ext uri="{FF2B5EF4-FFF2-40B4-BE49-F238E27FC236}">
                      <a16:creationId xmlns:a16="http://schemas.microsoft.com/office/drawing/2014/main" id="{8A22A577-A003-4B61-98D5-ECBE8075A89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09" name="Freeform: Shape 108">
                  <a:extLst>
                    <a:ext uri="{FF2B5EF4-FFF2-40B4-BE49-F238E27FC236}">
                      <a16:creationId xmlns:a16="http://schemas.microsoft.com/office/drawing/2014/main" id="{F6A419AE-9A97-47F5-B790-7D540963E813}"/>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2" name="Freeform: Shape 111">
                  <a:extLst>
                    <a:ext uri="{FF2B5EF4-FFF2-40B4-BE49-F238E27FC236}">
                      <a16:creationId xmlns:a16="http://schemas.microsoft.com/office/drawing/2014/main" id="{D45B27FA-691F-4CFD-AB44-3AA977687523}"/>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5" name="Freeform: Shape 114">
                  <a:extLst>
                    <a:ext uri="{FF2B5EF4-FFF2-40B4-BE49-F238E27FC236}">
                      <a16:creationId xmlns:a16="http://schemas.microsoft.com/office/drawing/2014/main" id="{76EFAF1D-C5D7-40F4-9577-501F04FA6F5F}"/>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44164FB9-DF8D-44A7-9BFF-2DB714960932}"/>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22" name="Freeform: Shape 121">
                  <a:extLst>
                    <a:ext uri="{FF2B5EF4-FFF2-40B4-BE49-F238E27FC236}">
                      <a16:creationId xmlns:a16="http://schemas.microsoft.com/office/drawing/2014/main" id="{1FF9F003-4911-4CF1-85C7-04919302C76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23" name="Freeform: Shape 122">
                  <a:extLst>
                    <a:ext uri="{FF2B5EF4-FFF2-40B4-BE49-F238E27FC236}">
                      <a16:creationId xmlns:a16="http://schemas.microsoft.com/office/drawing/2014/main" id="{8D064B88-5178-4F06-9752-DF1E56DF00CB}"/>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32" name="Title 1">
              <a:extLst>
                <a:ext uri="{FF2B5EF4-FFF2-40B4-BE49-F238E27FC236}">
                  <a16:creationId xmlns:a16="http://schemas.microsoft.com/office/drawing/2014/main" id="{2C5B8D28-D4D1-4747-A4DB-8F7DEA5D33A7}"/>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33" name="Connector: Elbow 32">
              <a:extLst>
                <a:ext uri="{FF2B5EF4-FFF2-40B4-BE49-F238E27FC236}">
                  <a16:creationId xmlns:a16="http://schemas.microsoft.com/office/drawing/2014/main" id="{DF7F51CD-4C8E-4E19-9F48-0DE28D935F9B}"/>
                </a:ext>
              </a:extLst>
            </p:cNvPr>
            <p:cNvCxnSpPr>
              <a:stCxn id="32" idx="0"/>
              <a:endCxn id="148"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BCE4F44-9977-4933-9891-2C69EC26B983}"/>
                </a:ext>
              </a:extLst>
            </p:cNvPr>
            <p:cNvCxnSpPr>
              <a:cxnSpLocks/>
              <a:stCxn id="32" idx="0"/>
              <a:endCxn id="140"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2F4570D-E694-42DE-85A2-E35CB0CAC90D}"/>
                </a:ext>
              </a:extLst>
            </p:cNvPr>
            <p:cNvCxnSpPr>
              <a:cxnSpLocks/>
              <a:stCxn id="105" idx="2"/>
              <a:endCxn id="125"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565A07F-B112-41A0-B2DC-A176BC116C7F}"/>
                </a:ext>
              </a:extLst>
            </p:cNvPr>
            <p:cNvCxnSpPr>
              <a:cxnSpLocks/>
              <a:stCxn id="105" idx="2"/>
              <a:endCxn id="133"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plug" title="Icon of a power plug showing an A to B connection">
              <a:extLst>
                <a:ext uri="{FF2B5EF4-FFF2-40B4-BE49-F238E27FC236}">
                  <a16:creationId xmlns:a16="http://schemas.microsoft.com/office/drawing/2014/main" id="{1F1C16E6-9D04-4560-98B9-2A5F0F5AF397}"/>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38" name="Rectangle: Rounded Corners 118">
              <a:extLst>
                <a:ext uri="{FF2B5EF4-FFF2-40B4-BE49-F238E27FC236}">
                  <a16:creationId xmlns:a16="http://schemas.microsoft.com/office/drawing/2014/main" id="{D14FF806-625E-4DC0-9496-03E6443F434A}"/>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39" name="Title 1">
              <a:extLst>
                <a:ext uri="{FF2B5EF4-FFF2-40B4-BE49-F238E27FC236}">
                  <a16:creationId xmlns:a16="http://schemas.microsoft.com/office/drawing/2014/main" id="{420C9E5E-3320-4A2C-AF02-059F18A4025F}"/>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40" name="Group 39">
              <a:extLst>
                <a:ext uri="{FF2B5EF4-FFF2-40B4-BE49-F238E27FC236}">
                  <a16:creationId xmlns:a16="http://schemas.microsoft.com/office/drawing/2014/main" id="{F2D1C0B7-4FF9-4C69-A41D-78A42C881C20}"/>
                </a:ext>
              </a:extLst>
            </p:cNvPr>
            <p:cNvGrpSpPr/>
            <p:nvPr/>
          </p:nvGrpSpPr>
          <p:grpSpPr>
            <a:xfrm>
              <a:off x="8586034" y="3321128"/>
              <a:ext cx="2367684" cy="1682208"/>
              <a:chOff x="8586034" y="3188970"/>
              <a:chExt cx="2367684" cy="1682208"/>
            </a:xfrm>
          </p:grpSpPr>
          <p:grpSp>
            <p:nvGrpSpPr>
              <p:cNvPr id="60" name="Group 59">
                <a:extLst>
                  <a:ext uri="{FF2B5EF4-FFF2-40B4-BE49-F238E27FC236}">
                    <a16:creationId xmlns:a16="http://schemas.microsoft.com/office/drawing/2014/main" id="{AC224CFE-0A86-45C6-A25B-3DE59F9043D2}"/>
                  </a:ext>
                </a:extLst>
              </p:cNvPr>
              <p:cNvGrpSpPr/>
              <p:nvPr/>
            </p:nvGrpSpPr>
            <p:grpSpPr>
              <a:xfrm>
                <a:off x="8586034" y="3188970"/>
                <a:ext cx="2367684" cy="264888"/>
                <a:chOff x="8532176" y="3188970"/>
                <a:chExt cx="2367684" cy="264888"/>
              </a:xfrm>
            </p:grpSpPr>
            <p:sp>
              <p:nvSpPr>
                <p:cNvPr id="97" name="Freeform: Shape 96">
                  <a:extLst>
                    <a:ext uri="{FF2B5EF4-FFF2-40B4-BE49-F238E27FC236}">
                      <a16:creationId xmlns:a16="http://schemas.microsoft.com/office/drawing/2014/main" id="{9698ABD8-AC6E-452C-8FE5-4B1FBAD5849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3198B52A-C16B-48FA-86B8-1BAE9737F4C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0" name="Freeform: Shape 99">
                  <a:extLst>
                    <a:ext uri="{FF2B5EF4-FFF2-40B4-BE49-F238E27FC236}">
                      <a16:creationId xmlns:a16="http://schemas.microsoft.com/office/drawing/2014/main" id="{D5D42877-6D63-4FDA-B55C-8C83D340BAB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39022CC9-4C95-4F5A-9C27-0AC595BAA7FA}"/>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E3DEFCE7-97FE-4B3B-BF63-FF3D95AAD1E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3" name="Freeform: Shape 102">
                  <a:extLst>
                    <a:ext uri="{FF2B5EF4-FFF2-40B4-BE49-F238E27FC236}">
                      <a16:creationId xmlns:a16="http://schemas.microsoft.com/office/drawing/2014/main" id="{BBF7F639-C353-48AA-A5D4-B1B98E3339B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ABCACB70-F16E-4DC1-BC6D-419020D38D3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1" name="Group 60">
                <a:extLst>
                  <a:ext uri="{FF2B5EF4-FFF2-40B4-BE49-F238E27FC236}">
                    <a16:creationId xmlns:a16="http://schemas.microsoft.com/office/drawing/2014/main" id="{7D7C72BE-94C3-46FC-AEDA-572D569F80EC}"/>
                  </a:ext>
                </a:extLst>
              </p:cNvPr>
              <p:cNvGrpSpPr/>
              <p:nvPr/>
            </p:nvGrpSpPr>
            <p:grpSpPr>
              <a:xfrm>
                <a:off x="8586034" y="3543300"/>
                <a:ext cx="2367684" cy="264888"/>
                <a:chOff x="8532176" y="3188970"/>
                <a:chExt cx="2367684" cy="264888"/>
              </a:xfrm>
            </p:grpSpPr>
            <p:sp>
              <p:nvSpPr>
                <p:cNvPr id="86" name="Freeform: Shape 85">
                  <a:extLst>
                    <a:ext uri="{FF2B5EF4-FFF2-40B4-BE49-F238E27FC236}">
                      <a16:creationId xmlns:a16="http://schemas.microsoft.com/office/drawing/2014/main" id="{E305CADF-8DC2-4A1F-B45B-C4CFF5674598}"/>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F7E70775-014F-4846-83B3-1FCBA5012DE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8" name="Freeform: Shape 87">
                  <a:extLst>
                    <a:ext uri="{FF2B5EF4-FFF2-40B4-BE49-F238E27FC236}">
                      <a16:creationId xmlns:a16="http://schemas.microsoft.com/office/drawing/2014/main" id="{BD0B287C-6FEB-4331-8B9E-C51682E09C6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5E0CE500-6032-4C5A-94BE-8000885ECED6}"/>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ED5E8FC9-4BE1-4AC8-8918-DA2CDB90391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3" name="Freeform: Shape 92">
                  <a:extLst>
                    <a:ext uri="{FF2B5EF4-FFF2-40B4-BE49-F238E27FC236}">
                      <a16:creationId xmlns:a16="http://schemas.microsoft.com/office/drawing/2014/main" id="{6E2796FB-21CE-43EC-869C-A3E0A58F2B3F}"/>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5" name="Freeform: Shape 94">
                  <a:extLst>
                    <a:ext uri="{FF2B5EF4-FFF2-40B4-BE49-F238E27FC236}">
                      <a16:creationId xmlns:a16="http://schemas.microsoft.com/office/drawing/2014/main" id="{967DAD0E-DF37-44E0-8203-02A637112D2B}"/>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2" name="Group 61">
                <a:extLst>
                  <a:ext uri="{FF2B5EF4-FFF2-40B4-BE49-F238E27FC236}">
                    <a16:creationId xmlns:a16="http://schemas.microsoft.com/office/drawing/2014/main" id="{560C5887-1049-4154-8B10-DCBD672831B3}"/>
                  </a:ext>
                </a:extLst>
              </p:cNvPr>
              <p:cNvGrpSpPr/>
              <p:nvPr/>
            </p:nvGrpSpPr>
            <p:grpSpPr>
              <a:xfrm>
                <a:off x="8586034" y="3897630"/>
                <a:ext cx="2367684" cy="264888"/>
                <a:chOff x="8532176" y="3188970"/>
                <a:chExt cx="2367684" cy="264888"/>
              </a:xfrm>
            </p:grpSpPr>
            <p:sp>
              <p:nvSpPr>
                <p:cNvPr id="79" name="Freeform: Shape 78">
                  <a:extLst>
                    <a:ext uri="{FF2B5EF4-FFF2-40B4-BE49-F238E27FC236}">
                      <a16:creationId xmlns:a16="http://schemas.microsoft.com/office/drawing/2014/main" id="{9E7E1AFA-6967-4F2F-B10A-C52F6257017F}"/>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0" name="Freeform: Shape 79">
                  <a:extLst>
                    <a:ext uri="{FF2B5EF4-FFF2-40B4-BE49-F238E27FC236}">
                      <a16:creationId xmlns:a16="http://schemas.microsoft.com/office/drawing/2014/main" id="{7DAB6B82-D00B-420A-8ADD-C8E4ECAD7F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1" name="Freeform: Shape 80">
                  <a:extLst>
                    <a:ext uri="{FF2B5EF4-FFF2-40B4-BE49-F238E27FC236}">
                      <a16:creationId xmlns:a16="http://schemas.microsoft.com/office/drawing/2014/main" id="{D8EF1202-61F3-4CE7-9F94-91E54F676BA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2" name="Freeform: Shape 81">
                  <a:extLst>
                    <a:ext uri="{FF2B5EF4-FFF2-40B4-BE49-F238E27FC236}">
                      <a16:creationId xmlns:a16="http://schemas.microsoft.com/office/drawing/2014/main" id="{BA8979F3-DB9F-44D9-9219-81464D1E0B23}"/>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3" name="Freeform: Shape 82">
                  <a:extLst>
                    <a:ext uri="{FF2B5EF4-FFF2-40B4-BE49-F238E27FC236}">
                      <a16:creationId xmlns:a16="http://schemas.microsoft.com/office/drawing/2014/main" id="{56843006-0081-411A-A7B7-C2844B2532F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4" name="Freeform: Shape 83">
                  <a:extLst>
                    <a:ext uri="{FF2B5EF4-FFF2-40B4-BE49-F238E27FC236}">
                      <a16:creationId xmlns:a16="http://schemas.microsoft.com/office/drawing/2014/main" id="{39192C6B-D768-4B14-8C71-9E7C062E4BC2}"/>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5" name="Freeform: Shape 84">
                  <a:extLst>
                    <a:ext uri="{FF2B5EF4-FFF2-40B4-BE49-F238E27FC236}">
                      <a16:creationId xmlns:a16="http://schemas.microsoft.com/office/drawing/2014/main" id="{BC8B69C9-40A0-4B32-A137-18D8995E94E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9C8774D6-2B87-4032-A95A-9440902B7719}"/>
                  </a:ext>
                </a:extLst>
              </p:cNvPr>
              <p:cNvGrpSpPr/>
              <p:nvPr/>
            </p:nvGrpSpPr>
            <p:grpSpPr>
              <a:xfrm>
                <a:off x="8586034" y="4251960"/>
                <a:ext cx="2367684" cy="264888"/>
                <a:chOff x="8532176" y="3188970"/>
                <a:chExt cx="2367684" cy="264888"/>
              </a:xfrm>
            </p:grpSpPr>
            <p:sp>
              <p:nvSpPr>
                <p:cNvPr id="72" name="Freeform: Shape 71">
                  <a:extLst>
                    <a:ext uri="{FF2B5EF4-FFF2-40B4-BE49-F238E27FC236}">
                      <a16:creationId xmlns:a16="http://schemas.microsoft.com/office/drawing/2014/main" id="{3D168FDB-9E93-4971-BAED-489AC70A7B5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id="{F0BBFF14-9156-4E9E-A9CF-CD847CC2680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052A96C8-7A26-4AD0-A8E4-AB1D7A4C56C8}"/>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5" name="Freeform: Shape 74">
                  <a:extLst>
                    <a:ext uri="{FF2B5EF4-FFF2-40B4-BE49-F238E27FC236}">
                      <a16:creationId xmlns:a16="http://schemas.microsoft.com/office/drawing/2014/main" id="{14958642-2CBC-4C2C-A223-2581AF300B05}"/>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6" name="Freeform: Shape 75">
                  <a:extLst>
                    <a:ext uri="{FF2B5EF4-FFF2-40B4-BE49-F238E27FC236}">
                      <a16:creationId xmlns:a16="http://schemas.microsoft.com/office/drawing/2014/main" id="{92DD3F64-42FC-476B-8928-98144A97FC26}"/>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7" name="Freeform: Shape 76">
                  <a:extLst>
                    <a:ext uri="{FF2B5EF4-FFF2-40B4-BE49-F238E27FC236}">
                      <a16:creationId xmlns:a16="http://schemas.microsoft.com/office/drawing/2014/main" id="{847BA0AA-46AF-482D-BA9A-90B4655B9589}"/>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8" name="Freeform: Shape 77">
                  <a:extLst>
                    <a:ext uri="{FF2B5EF4-FFF2-40B4-BE49-F238E27FC236}">
                      <a16:creationId xmlns:a16="http://schemas.microsoft.com/office/drawing/2014/main" id="{10315E00-0E8B-4FC3-8032-ABFF2020BF3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3651136F-F8E3-477C-B46E-47AD9BB7656C}"/>
                  </a:ext>
                </a:extLst>
              </p:cNvPr>
              <p:cNvGrpSpPr/>
              <p:nvPr/>
            </p:nvGrpSpPr>
            <p:grpSpPr>
              <a:xfrm>
                <a:off x="8586034" y="4606290"/>
                <a:ext cx="2367684" cy="264888"/>
                <a:chOff x="8532176" y="3188970"/>
                <a:chExt cx="2367684" cy="264888"/>
              </a:xfrm>
            </p:grpSpPr>
            <p:sp>
              <p:nvSpPr>
                <p:cNvPr id="65" name="Freeform: Shape 64">
                  <a:extLst>
                    <a:ext uri="{FF2B5EF4-FFF2-40B4-BE49-F238E27FC236}">
                      <a16:creationId xmlns:a16="http://schemas.microsoft.com/office/drawing/2014/main" id="{0029EDE1-C6B7-4B5C-B197-038E3638BBE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F47466FB-0C7A-47CC-81F9-F9B9FC4CE9B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7" name="Freeform: Shape 66">
                  <a:extLst>
                    <a:ext uri="{FF2B5EF4-FFF2-40B4-BE49-F238E27FC236}">
                      <a16:creationId xmlns:a16="http://schemas.microsoft.com/office/drawing/2014/main" id="{FBC29D13-B2AD-4863-9298-3D5AD4339CCE}"/>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57C38A79-9BA1-4C88-A4C5-C20F52F28CE3}"/>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7CD28366-F226-49B2-81B9-0A30DF5026B2}"/>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D990A5B4-0927-48FE-BC3D-8951912FE3F1}"/>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570FD3EC-C810-4004-A96C-AF29A4672EEE}"/>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41" name="Title 1">
              <a:extLst>
                <a:ext uri="{FF2B5EF4-FFF2-40B4-BE49-F238E27FC236}">
                  <a16:creationId xmlns:a16="http://schemas.microsoft.com/office/drawing/2014/main" id="{C25A0A64-2952-45C8-97CE-182274C3D562}"/>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cxnSp>
          <p:nvCxnSpPr>
            <p:cNvPr id="42" name="Straight Arrow Connector 41">
              <a:extLst>
                <a:ext uri="{FF2B5EF4-FFF2-40B4-BE49-F238E27FC236}">
                  <a16:creationId xmlns:a16="http://schemas.microsoft.com/office/drawing/2014/main" id="{E5851B6E-5A20-4FE9-A0BC-C4CE1A5C55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6D3271-60A3-4B4A-940B-CA7BFC51621F}"/>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4A9D8911-A65B-4C8C-B946-09943952B8FB}"/>
                </a:ext>
              </a:extLst>
            </p:cNvPr>
            <p:cNvSpPr txBox="1">
              <a:spLocks/>
            </p:cNvSpPr>
            <p:nvPr/>
          </p:nvSpPr>
          <p:spPr>
            <a:xfrm>
              <a:off x="7273172" y="4656879"/>
              <a:ext cx="77747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Virtual node</a:t>
              </a:r>
            </a:p>
          </p:txBody>
        </p:sp>
        <p:grpSp>
          <p:nvGrpSpPr>
            <p:cNvPr id="45" name="Group 44">
              <a:extLst>
                <a:ext uri="{FF2B5EF4-FFF2-40B4-BE49-F238E27FC236}">
                  <a16:creationId xmlns:a16="http://schemas.microsoft.com/office/drawing/2014/main" id="{16ACD364-FBF1-47A0-8F1C-4A9ADDC24747}"/>
                </a:ext>
              </a:extLst>
            </p:cNvPr>
            <p:cNvGrpSpPr/>
            <p:nvPr/>
          </p:nvGrpSpPr>
          <p:grpSpPr>
            <a:xfrm>
              <a:off x="3083295" y="3126041"/>
              <a:ext cx="811526" cy="1904743"/>
              <a:chOff x="3013714" y="2685080"/>
              <a:chExt cx="811526" cy="1904743"/>
            </a:xfrm>
          </p:grpSpPr>
          <p:grpSp>
            <p:nvGrpSpPr>
              <p:cNvPr id="52" name="Group 51">
                <a:extLst>
                  <a:ext uri="{FF2B5EF4-FFF2-40B4-BE49-F238E27FC236}">
                    <a16:creationId xmlns:a16="http://schemas.microsoft.com/office/drawing/2014/main" id="{8398EC8B-818C-4AA2-945C-313A03CCE1CE}"/>
                  </a:ext>
                </a:extLst>
              </p:cNvPr>
              <p:cNvGrpSpPr/>
              <p:nvPr/>
            </p:nvGrpSpPr>
            <p:grpSpPr>
              <a:xfrm>
                <a:off x="3047252" y="2685080"/>
                <a:ext cx="744450" cy="757933"/>
                <a:chOff x="3238504" y="1705910"/>
                <a:chExt cx="744450" cy="757933"/>
              </a:xfrm>
            </p:grpSpPr>
            <p:sp>
              <p:nvSpPr>
                <p:cNvPr id="57" name="Rectangle: Rounded Corners 118">
                  <a:extLst>
                    <a:ext uri="{FF2B5EF4-FFF2-40B4-BE49-F238E27FC236}">
                      <a16:creationId xmlns:a16="http://schemas.microsoft.com/office/drawing/2014/main" id="{DFB1CAD7-5096-4DDB-8750-7D17C4F96F22}"/>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58" name="Title 1">
                  <a:extLst>
                    <a:ext uri="{FF2B5EF4-FFF2-40B4-BE49-F238E27FC236}">
                      <a16:creationId xmlns:a16="http://schemas.microsoft.com/office/drawing/2014/main" id="{1870C647-9011-4B1F-A3A3-D91D486A3EB1}"/>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59" name="people_4" title="Icon of a person">
                  <a:extLst>
                    <a:ext uri="{FF2B5EF4-FFF2-40B4-BE49-F238E27FC236}">
                      <a16:creationId xmlns:a16="http://schemas.microsoft.com/office/drawing/2014/main" id="{6BD09EF6-4651-4E9C-9CA5-DE15C8E42F84}"/>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nvGrpSpPr>
              <p:cNvPr id="53" name="Group 52">
                <a:extLst>
                  <a:ext uri="{FF2B5EF4-FFF2-40B4-BE49-F238E27FC236}">
                    <a16:creationId xmlns:a16="http://schemas.microsoft.com/office/drawing/2014/main" id="{094688D2-D6B4-4CD4-A89F-785BD2008D77}"/>
                  </a:ext>
                </a:extLst>
              </p:cNvPr>
              <p:cNvGrpSpPr/>
              <p:nvPr/>
            </p:nvGrpSpPr>
            <p:grpSpPr>
              <a:xfrm>
                <a:off x="3013714" y="3831890"/>
                <a:ext cx="811526" cy="757933"/>
                <a:chOff x="3238504" y="1705910"/>
                <a:chExt cx="811526" cy="757933"/>
              </a:xfrm>
            </p:grpSpPr>
            <p:sp>
              <p:nvSpPr>
                <p:cNvPr id="54" name="Rectangle: Rounded Corners 118">
                  <a:extLst>
                    <a:ext uri="{FF2B5EF4-FFF2-40B4-BE49-F238E27FC236}">
                      <a16:creationId xmlns:a16="http://schemas.microsoft.com/office/drawing/2014/main" id="{765C7589-380B-4848-83B8-CC1AC3A5E6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55" name="Title 1">
                  <a:extLst>
                    <a:ext uri="{FF2B5EF4-FFF2-40B4-BE49-F238E27FC236}">
                      <a16:creationId xmlns:a16="http://schemas.microsoft.com/office/drawing/2014/main" id="{4F9B530C-016D-4AFC-A369-E77A69C67FC9}"/>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56" name="people_4" title="Icon of a person">
                  <a:extLst>
                    <a:ext uri="{FF2B5EF4-FFF2-40B4-BE49-F238E27FC236}">
                      <a16:creationId xmlns:a16="http://schemas.microsoft.com/office/drawing/2014/main" id="{35024C2C-739B-431D-8792-96E7885E9F4A}"/>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cxnSp>
          <p:nvCxnSpPr>
            <p:cNvPr id="46" name="Connector: Elbow 45">
              <a:extLst>
                <a:ext uri="{FF2B5EF4-FFF2-40B4-BE49-F238E27FC236}">
                  <a16:creationId xmlns:a16="http://schemas.microsoft.com/office/drawing/2014/main" id="{1C1AEBBC-048F-4DEA-BC19-EEB70B22F1FB}"/>
                </a:ext>
              </a:extLst>
            </p:cNvPr>
            <p:cNvCxnSpPr>
              <a:stCxn id="57" idx="3"/>
              <a:endCxn id="105"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434985-D177-4BBB-B3A2-20438937FABB}"/>
                </a:ext>
              </a:extLst>
            </p:cNvPr>
            <p:cNvCxnSpPr>
              <a:cxnSpLocks/>
              <a:stCxn id="54" idx="3"/>
              <a:endCxn id="105"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0AB09BB-EF78-4A1C-B5BF-202A6C66D365}"/>
                </a:ext>
              </a:extLst>
            </p:cNvPr>
            <p:cNvGrpSpPr/>
            <p:nvPr/>
          </p:nvGrpSpPr>
          <p:grpSpPr>
            <a:xfrm>
              <a:off x="4621530" y="4008120"/>
              <a:ext cx="521970" cy="495300"/>
              <a:chOff x="4415790" y="4556760"/>
              <a:chExt cx="521970" cy="495300"/>
            </a:xfrm>
          </p:grpSpPr>
          <p:sp>
            <p:nvSpPr>
              <p:cNvPr id="50" name="Rectangle 49">
                <a:extLst>
                  <a:ext uri="{FF2B5EF4-FFF2-40B4-BE49-F238E27FC236}">
                    <a16:creationId xmlns:a16="http://schemas.microsoft.com/office/drawing/2014/main" id="{9BA1D3D3-BBA4-4A38-A9BF-353A43ED08F0}"/>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51" name="Processing_E9F5" title="Icon of two interlocked gears">
                <a:extLst>
                  <a:ext uri="{FF2B5EF4-FFF2-40B4-BE49-F238E27FC236}">
                    <a16:creationId xmlns:a16="http://schemas.microsoft.com/office/drawing/2014/main" id="{CFB1D8B0-BE23-41CF-8104-D7376FF557CD}"/>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49" name="Title 1">
              <a:extLst>
                <a:ext uri="{FF2B5EF4-FFF2-40B4-BE49-F238E27FC236}">
                  <a16:creationId xmlns:a16="http://schemas.microsoft.com/office/drawing/2014/main" id="{59258E6B-DF6C-47BE-90DC-AFBD8D0654F7}"/>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120" name="Rectangle 119">
            <a:extLst>
              <a:ext uri="{FF2B5EF4-FFF2-40B4-BE49-F238E27FC236}">
                <a16:creationId xmlns:a16="http://schemas.microsoft.com/office/drawing/2014/main" id="{99968102-FD75-42ED-958E-B9348CA4C2E3}"/>
              </a:ext>
            </a:extLst>
          </p:cNvPr>
          <p:cNvSpPr/>
          <p:nvPr/>
        </p:nvSpPr>
        <p:spPr>
          <a:xfrm>
            <a:off x="455995" y="974458"/>
            <a:ext cx="9067364" cy="392245"/>
          </a:xfrm>
          <a:prstGeom prst="rect">
            <a:avLst/>
          </a:prstGeom>
        </p:spPr>
        <p:txBody>
          <a:bodyPr wrap="square" lIns="0">
            <a:spAutoFit/>
          </a:bodyPr>
          <a:lstStyle/>
          <a:p>
            <a:pPr defTabSz="896386">
              <a:spcAft>
                <a:spcPts val="2353"/>
              </a:spcAft>
              <a:defRPr/>
            </a:pPr>
            <a:r>
              <a:rPr lang="en-US" sz="1961">
                <a:solidFill>
                  <a:srgbClr val="000000"/>
                </a:solidFill>
                <a:latin typeface="Segoe UI"/>
                <a:cs typeface="Segoe UI Semibold" panose="020B0702040204020203" pitchFamily="34" charset="0"/>
              </a:rPr>
              <a:t>Elastically provision additional compute capacity in seconds</a:t>
            </a:r>
          </a:p>
        </p:txBody>
      </p:sp>
    </p:spTree>
    <p:extLst>
      <p:ext uri="{BB962C8B-B14F-4D97-AF65-F5344CB8AC3E}">
        <p14:creationId xmlns:p14="http://schemas.microsoft.com/office/powerpoint/2010/main" val="194840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Straight Connector 232">
            <a:extLst>
              <a:ext uri="{FF2B5EF4-FFF2-40B4-BE49-F238E27FC236}">
                <a16:creationId xmlns:a16="http://schemas.microsoft.com/office/drawing/2014/main" id="{C6EDB1FE-D05C-4422-9724-29400A7DC99E}"/>
              </a:ext>
            </a:extLst>
          </p:cNvPr>
          <p:cNvCxnSpPr>
            <a:cxnSpLocks/>
            <a:stCxn id="166" idx="1"/>
            <a:endCxn id="196" idx="3"/>
          </p:cNvCxnSpPr>
          <p:nvPr/>
        </p:nvCxnSpPr>
        <p:spPr>
          <a:xfrm flipH="1">
            <a:off x="3004077" y="2550141"/>
            <a:ext cx="6183846"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AF42ED-4380-4685-B4EE-A658E7C9432C}"/>
              </a:ext>
            </a:extLst>
          </p:cNvPr>
          <p:cNvCxnSpPr>
            <a:cxnSpLocks/>
            <a:stCxn id="229" idx="1"/>
            <a:endCxn id="217" idx="3"/>
          </p:cNvCxnSpPr>
          <p:nvPr/>
        </p:nvCxnSpPr>
        <p:spPr>
          <a:xfrm flipH="1">
            <a:off x="4922734" y="5682959"/>
            <a:ext cx="2346533"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5A9A83C-8076-437C-8CE8-F58A8ADF2C3F}"/>
              </a:ext>
            </a:extLst>
          </p:cNvPr>
          <p:cNvCxnSpPr>
            <a:cxnSpLocks/>
          </p:cNvCxnSpPr>
          <p:nvPr/>
        </p:nvCxnSpPr>
        <p:spPr>
          <a:xfrm>
            <a:off x="6096000" y="2741270"/>
            <a:ext cx="0" cy="277891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E2B7AC-596F-425C-86F9-2D74A604E11D}"/>
              </a:ext>
            </a:extLst>
          </p:cNvPr>
          <p:cNvSpPr/>
          <p:nvPr/>
        </p:nvSpPr>
        <p:spPr bwMode="auto">
          <a:xfrm>
            <a:off x="5530363" y="3254550"/>
            <a:ext cx="1120531" cy="146030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4" y="620827"/>
            <a:ext cx="10330657" cy="402302"/>
          </a:xfrm>
        </p:spPr>
        <p:txBody>
          <a:bodyPr/>
          <a:lstStyle/>
          <a:p>
            <a:r>
              <a:rPr lang="en-US"/>
              <a:t>Open Source Broker for Azure</a:t>
            </a:r>
          </a:p>
        </p:txBody>
      </p:sp>
      <p:grpSp>
        <p:nvGrpSpPr>
          <p:cNvPr id="2" name="Group 1">
            <a:extLst>
              <a:ext uri="{FF2B5EF4-FFF2-40B4-BE49-F238E27FC236}">
                <a16:creationId xmlns:a16="http://schemas.microsoft.com/office/drawing/2014/main" id="{FFC7BBA3-8B16-4284-A481-AB895C512854}"/>
              </a:ext>
            </a:extLst>
          </p:cNvPr>
          <p:cNvGrpSpPr/>
          <p:nvPr/>
        </p:nvGrpSpPr>
        <p:grpSpPr>
          <a:xfrm>
            <a:off x="5664905" y="3290158"/>
            <a:ext cx="862191" cy="1305351"/>
            <a:chOff x="4814616" y="2998275"/>
            <a:chExt cx="879480" cy="1331526"/>
          </a:xfrm>
        </p:grpSpPr>
        <p:sp>
          <p:nvSpPr>
            <p:cNvPr id="212" name="Rectangle: Rounded Corners 35">
              <a:extLst>
                <a:ext uri="{FF2B5EF4-FFF2-40B4-BE49-F238E27FC236}">
                  <a16:creationId xmlns:a16="http://schemas.microsoft.com/office/drawing/2014/main" id="{9B615270-7086-4D08-83CB-7F5830CF1081}"/>
                </a:ext>
              </a:extLst>
            </p:cNvPr>
            <p:cNvSpPr/>
            <p:nvPr/>
          </p:nvSpPr>
          <p:spPr bwMode="auto">
            <a:xfrm>
              <a:off x="4842876" y="3506841"/>
              <a:ext cx="822960" cy="822960"/>
            </a:xfrm>
            <a:prstGeom prst="roundRect">
              <a:avLst>
                <a:gd name="adj" fmla="val 3125"/>
              </a:avLst>
            </a:prstGeom>
            <a:solidFill>
              <a:srgbClr val="FCFDFE"/>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213" name="Graphic 212">
              <a:extLst>
                <a:ext uri="{FF2B5EF4-FFF2-40B4-BE49-F238E27FC236}">
                  <a16:creationId xmlns:a16="http://schemas.microsoft.com/office/drawing/2014/main" id="{E60E4822-6DE0-4821-A797-FD56B9CBB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7274" y="3654393"/>
              <a:ext cx="534164" cy="527856"/>
            </a:xfrm>
            <a:prstGeom prst="rect">
              <a:avLst/>
            </a:prstGeom>
          </p:spPr>
        </p:pic>
        <p:sp>
          <p:nvSpPr>
            <p:cNvPr id="214" name="Title 1">
              <a:extLst>
                <a:ext uri="{FF2B5EF4-FFF2-40B4-BE49-F238E27FC236}">
                  <a16:creationId xmlns:a16="http://schemas.microsoft.com/office/drawing/2014/main" id="{8D46F723-2AAB-4353-BA2B-18138D6CAE74}"/>
                </a:ext>
              </a:extLst>
            </p:cNvPr>
            <p:cNvSpPr txBox="1">
              <a:spLocks/>
            </p:cNvSpPr>
            <p:nvPr/>
          </p:nvSpPr>
          <p:spPr>
            <a:xfrm>
              <a:off x="4814616" y="2998275"/>
              <a:ext cx="879480" cy="461665"/>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defTabSz="896182">
                <a:defRPr/>
              </a:pPr>
              <a:r>
                <a:rPr lang="en-US" sz="980"/>
                <a:t>Open Service Broker for Azure (OSBA)</a:t>
              </a:r>
            </a:p>
          </p:txBody>
        </p:sp>
      </p:grpSp>
      <p:grpSp>
        <p:nvGrpSpPr>
          <p:cNvPr id="157" name="Group 156">
            <a:extLst>
              <a:ext uri="{FF2B5EF4-FFF2-40B4-BE49-F238E27FC236}">
                <a16:creationId xmlns:a16="http://schemas.microsoft.com/office/drawing/2014/main" id="{ED8979C5-7638-4FC0-B9AB-16AF0E8646C7}"/>
              </a:ext>
            </a:extLst>
          </p:cNvPr>
          <p:cNvGrpSpPr/>
          <p:nvPr/>
        </p:nvGrpSpPr>
        <p:grpSpPr>
          <a:xfrm>
            <a:off x="2310667" y="1942744"/>
            <a:ext cx="855371" cy="867361"/>
            <a:chOff x="8413269" y="1597031"/>
            <a:chExt cx="853605" cy="884753"/>
          </a:xfrm>
        </p:grpSpPr>
        <p:sp>
          <p:nvSpPr>
            <p:cNvPr id="195" name="Title 1">
              <a:extLst>
                <a:ext uri="{FF2B5EF4-FFF2-40B4-BE49-F238E27FC236}">
                  <a16:creationId xmlns:a16="http://schemas.microsoft.com/office/drawing/2014/main" id="{B850A0DD-7544-4476-9AC7-3A9384C56C4A}"/>
                </a:ext>
              </a:extLst>
            </p:cNvPr>
            <p:cNvSpPr txBox="1">
              <a:spLocks/>
            </p:cNvSpPr>
            <p:nvPr/>
          </p:nvSpPr>
          <p:spPr>
            <a:xfrm>
              <a:off x="8413269" y="1597031"/>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96" name="Rectangle: Rounded Corners 86">
              <a:extLst>
                <a:ext uri="{FF2B5EF4-FFF2-40B4-BE49-F238E27FC236}">
                  <a16:creationId xmlns:a16="http://schemas.microsoft.com/office/drawing/2014/main" id="{9075B91F-8A46-499B-BB93-0A02992F6F33}"/>
                </a:ext>
              </a:extLst>
            </p:cNvPr>
            <p:cNvSpPr/>
            <p:nvPr/>
          </p:nvSpPr>
          <p:spPr bwMode="auto">
            <a:xfrm>
              <a:off x="8574895" y="195143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7" name="Picture 196" descr="A close up of a sign&#10;&#10;Description generated with high confidence">
              <a:extLst>
                <a:ext uri="{FF2B5EF4-FFF2-40B4-BE49-F238E27FC236}">
                  <a16:creationId xmlns:a16="http://schemas.microsoft.com/office/drawing/2014/main" id="{FDFF1703-10AF-43A3-8619-9361B9FE34F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56372" y="2032909"/>
              <a:ext cx="367399" cy="367399"/>
            </a:xfrm>
            <a:prstGeom prst="rect">
              <a:avLst/>
            </a:prstGeom>
          </p:spPr>
        </p:pic>
      </p:grpSp>
      <p:grpSp>
        <p:nvGrpSpPr>
          <p:cNvPr id="158" name="Group 157">
            <a:extLst>
              <a:ext uri="{FF2B5EF4-FFF2-40B4-BE49-F238E27FC236}">
                <a16:creationId xmlns:a16="http://schemas.microsoft.com/office/drawing/2014/main" id="{B2EA5CED-7EEA-40E3-88E5-21CB6C6AE208}"/>
              </a:ext>
            </a:extLst>
          </p:cNvPr>
          <p:cNvGrpSpPr/>
          <p:nvPr/>
        </p:nvGrpSpPr>
        <p:grpSpPr>
          <a:xfrm>
            <a:off x="3269995" y="1942744"/>
            <a:ext cx="855371" cy="867361"/>
            <a:chOff x="9523614" y="1597031"/>
            <a:chExt cx="853605" cy="884753"/>
          </a:xfrm>
        </p:grpSpPr>
        <p:sp>
          <p:nvSpPr>
            <p:cNvPr id="192" name="Title 1">
              <a:extLst>
                <a:ext uri="{FF2B5EF4-FFF2-40B4-BE49-F238E27FC236}">
                  <a16:creationId xmlns:a16="http://schemas.microsoft.com/office/drawing/2014/main" id="{B372CBE2-D7BB-4BC7-86B8-C44321DFB524}"/>
                </a:ext>
              </a:extLst>
            </p:cNvPr>
            <p:cNvSpPr txBox="1">
              <a:spLocks/>
            </p:cNvSpPr>
            <p:nvPr/>
          </p:nvSpPr>
          <p:spPr>
            <a:xfrm>
              <a:off x="9523614" y="1597031"/>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Event</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Hubs</a:t>
              </a:r>
            </a:p>
          </p:txBody>
        </p:sp>
        <p:sp>
          <p:nvSpPr>
            <p:cNvPr id="193" name="Rectangle: Rounded Corners 125">
              <a:extLst>
                <a:ext uri="{FF2B5EF4-FFF2-40B4-BE49-F238E27FC236}">
                  <a16:creationId xmlns:a16="http://schemas.microsoft.com/office/drawing/2014/main" id="{2C9959BB-2716-44CA-8BEA-29F0B96BBC02}"/>
                </a:ext>
              </a:extLst>
            </p:cNvPr>
            <p:cNvSpPr/>
            <p:nvPr/>
          </p:nvSpPr>
          <p:spPr bwMode="auto">
            <a:xfrm>
              <a:off x="9685240" y="1951432"/>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4" name="Picture 193" descr="A picture containing vector graphics&#10;&#10;Description generated with high confidence">
              <a:extLst>
                <a:ext uri="{FF2B5EF4-FFF2-40B4-BE49-F238E27FC236}">
                  <a16:creationId xmlns:a16="http://schemas.microsoft.com/office/drawing/2014/main" id="{7E197401-5BC6-4EEE-B96C-31515ECE4A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83777" y="2049969"/>
              <a:ext cx="333279" cy="333279"/>
            </a:xfrm>
            <a:prstGeom prst="rect">
              <a:avLst/>
            </a:prstGeom>
          </p:spPr>
        </p:pic>
      </p:grpSp>
      <p:grpSp>
        <p:nvGrpSpPr>
          <p:cNvPr id="159" name="Group 158">
            <a:extLst>
              <a:ext uri="{FF2B5EF4-FFF2-40B4-BE49-F238E27FC236}">
                <a16:creationId xmlns:a16="http://schemas.microsoft.com/office/drawing/2014/main" id="{E70E65BF-BE11-4B6F-B5F6-78C2AB538760}"/>
              </a:ext>
            </a:extLst>
          </p:cNvPr>
          <p:cNvGrpSpPr/>
          <p:nvPr/>
        </p:nvGrpSpPr>
        <p:grpSpPr>
          <a:xfrm>
            <a:off x="4229322" y="1942744"/>
            <a:ext cx="855371" cy="867361"/>
            <a:chOff x="8413269" y="2736402"/>
            <a:chExt cx="853605" cy="884753"/>
          </a:xfrm>
        </p:grpSpPr>
        <p:sp>
          <p:nvSpPr>
            <p:cNvPr id="189" name="Title 1">
              <a:extLst>
                <a:ext uri="{FF2B5EF4-FFF2-40B4-BE49-F238E27FC236}">
                  <a16:creationId xmlns:a16="http://schemas.microsoft.com/office/drawing/2014/main" id="{BEDE2731-74D4-4D93-B33C-4E9E2AE3B8D1}"/>
                </a:ext>
              </a:extLst>
            </p:cNvPr>
            <p:cNvSpPr txBox="1">
              <a:spLocks/>
            </p:cNvSpPr>
            <p:nvPr/>
          </p:nvSpPr>
          <p:spPr>
            <a:xfrm>
              <a:off x="8413269" y="2736402"/>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Redis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Cache</a:t>
              </a:r>
            </a:p>
          </p:txBody>
        </p:sp>
        <p:sp>
          <p:nvSpPr>
            <p:cNvPr id="190" name="Rectangle: Rounded Corners 93">
              <a:extLst>
                <a:ext uri="{FF2B5EF4-FFF2-40B4-BE49-F238E27FC236}">
                  <a16:creationId xmlns:a16="http://schemas.microsoft.com/office/drawing/2014/main" id="{285A49C2-64FD-454F-A22C-F7B76237C3C6}"/>
                </a:ext>
              </a:extLst>
            </p:cNvPr>
            <p:cNvSpPr/>
            <p:nvPr/>
          </p:nvSpPr>
          <p:spPr bwMode="auto">
            <a:xfrm>
              <a:off x="8574895" y="3090803"/>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1" name="Picture 190" descr="A close up of a sign&#10;&#10;Description generated with very high confidence">
              <a:extLst>
                <a:ext uri="{FF2B5EF4-FFF2-40B4-BE49-F238E27FC236}">
                  <a16:creationId xmlns:a16="http://schemas.microsoft.com/office/drawing/2014/main" id="{8C563DC5-E006-48B6-9C78-B2BDE91B734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784" y="3175692"/>
              <a:ext cx="360575" cy="360575"/>
            </a:xfrm>
            <a:prstGeom prst="rect">
              <a:avLst/>
            </a:prstGeom>
          </p:spPr>
        </p:pic>
      </p:grpSp>
      <p:grpSp>
        <p:nvGrpSpPr>
          <p:cNvPr id="160" name="Group 159">
            <a:extLst>
              <a:ext uri="{FF2B5EF4-FFF2-40B4-BE49-F238E27FC236}">
                <a16:creationId xmlns:a16="http://schemas.microsoft.com/office/drawing/2014/main" id="{0967162B-2235-4B1D-A1A1-669594F95ACF}"/>
              </a:ext>
            </a:extLst>
          </p:cNvPr>
          <p:cNvGrpSpPr/>
          <p:nvPr/>
        </p:nvGrpSpPr>
        <p:grpSpPr>
          <a:xfrm>
            <a:off x="5188650" y="1942744"/>
            <a:ext cx="855371" cy="867361"/>
            <a:chOff x="9523614" y="2736402"/>
            <a:chExt cx="853605" cy="884753"/>
          </a:xfrm>
        </p:grpSpPr>
        <p:sp>
          <p:nvSpPr>
            <p:cNvPr id="186" name="Title 1">
              <a:extLst>
                <a:ext uri="{FF2B5EF4-FFF2-40B4-BE49-F238E27FC236}">
                  <a16:creationId xmlns:a16="http://schemas.microsoft.com/office/drawing/2014/main" id="{9A8A18C5-8A73-4CD0-8356-E391F3877AFB}"/>
                </a:ext>
              </a:extLst>
            </p:cNvPr>
            <p:cNvSpPr txBox="1">
              <a:spLocks/>
            </p:cNvSpPr>
            <p:nvPr/>
          </p:nvSpPr>
          <p:spPr>
            <a:xfrm>
              <a:off x="9523614" y="2736402"/>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MySQL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87" name="Rectangle: Rounded Corners 130">
              <a:extLst>
                <a:ext uri="{FF2B5EF4-FFF2-40B4-BE49-F238E27FC236}">
                  <a16:creationId xmlns:a16="http://schemas.microsoft.com/office/drawing/2014/main" id="{3713F449-5ADE-47D4-9FDF-A8476A407E93}"/>
                </a:ext>
              </a:extLst>
            </p:cNvPr>
            <p:cNvSpPr/>
            <p:nvPr/>
          </p:nvSpPr>
          <p:spPr bwMode="auto">
            <a:xfrm>
              <a:off x="9685240" y="3090803"/>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88" name="Picture 187" descr="A close up of a sign&#10;&#10;Description generated with high confidence">
              <a:extLst>
                <a:ext uri="{FF2B5EF4-FFF2-40B4-BE49-F238E27FC236}">
                  <a16:creationId xmlns:a16="http://schemas.microsoft.com/office/drawing/2014/main" id="{E7474E69-748B-440F-92C7-2B24665E001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69014" y="3174577"/>
              <a:ext cx="362804" cy="362804"/>
            </a:xfrm>
            <a:prstGeom prst="rect">
              <a:avLst/>
            </a:prstGeom>
          </p:spPr>
        </p:pic>
      </p:grpSp>
      <p:grpSp>
        <p:nvGrpSpPr>
          <p:cNvPr id="161" name="Group 160">
            <a:extLst>
              <a:ext uri="{FF2B5EF4-FFF2-40B4-BE49-F238E27FC236}">
                <a16:creationId xmlns:a16="http://schemas.microsoft.com/office/drawing/2014/main" id="{89DE2253-321D-4295-8448-A3B1850CC095}"/>
              </a:ext>
            </a:extLst>
          </p:cNvPr>
          <p:cNvGrpSpPr/>
          <p:nvPr/>
        </p:nvGrpSpPr>
        <p:grpSpPr>
          <a:xfrm>
            <a:off x="6147982" y="1942744"/>
            <a:ext cx="855371" cy="867361"/>
            <a:chOff x="8413284" y="3875773"/>
            <a:chExt cx="853606" cy="884753"/>
          </a:xfrm>
        </p:grpSpPr>
        <p:sp>
          <p:nvSpPr>
            <p:cNvPr id="183" name="Title 1">
              <a:extLst>
                <a:ext uri="{FF2B5EF4-FFF2-40B4-BE49-F238E27FC236}">
                  <a16:creationId xmlns:a16="http://schemas.microsoft.com/office/drawing/2014/main" id="{B022C97C-F84E-49DD-B30E-4F8190CA67F7}"/>
                </a:ext>
              </a:extLst>
            </p:cNvPr>
            <p:cNvSpPr txBox="1">
              <a:spLocks/>
            </p:cNvSpPr>
            <p:nvPr/>
          </p:nvSpPr>
          <p:spPr>
            <a:xfrm>
              <a:off x="8413284" y="3875773"/>
              <a:ext cx="85360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Cosmos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DB</a:t>
              </a:r>
            </a:p>
          </p:txBody>
        </p:sp>
        <p:sp>
          <p:nvSpPr>
            <p:cNvPr id="184" name="Rectangle: Rounded Corners 100">
              <a:extLst>
                <a:ext uri="{FF2B5EF4-FFF2-40B4-BE49-F238E27FC236}">
                  <a16:creationId xmlns:a16="http://schemas.microsoft.com/office/drawing/2014/main" id="{AD35C589-9D68-4188-BD1B-2BA2B6CC7A3D}"/>
                </a:ext>
              </a:extLst>
            </p:cNvPr>
            <p:cNvSpPr/>
            <p:nvPr/>
          </p:nvSpPr>
          <p:spPr bwMode="auto">
            <a:xfrm>
              <a:off x="8574907" y="4230174"/>
              <a:ext cx="530353"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85" name="Graphic 184">
              <a:extLst>
                <a:ext uri="{FF2B5EF4-FFF2-40B4-BE49-F238E27FC236}">
                  <a16:creationId xmlns:a16="http://schemas.microsoft.com/office/drawing/2014/main" id="{44D76185-6189-4603-A8BA-6EFF072C116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671465" y="4326744"/>
              <a:ext cx="337213" cy="337213"/>
            </a:xfrm>
            <a:prstGeom prst="rect">
              <a:avLst/>
            </a:prstGeom>
          </p:spPr>
        </p:pic>
      </p:grpSp>
      <p:grpSp>
        <p:nvGrpSpPr>
          <p:cNvPr id="162" name="Group 161">
            <a:extLst>
              <a:ext uri="{FF2B5EF4-FFF2-40B4-BE49-F238E27FC236}">
                <a16:creationId xmlns:a16="http://schemas.microsoft.com/office/drawing/2014/main" id="{92B7C763-B630-4F34-A580-D5C5EA7FF603}"/>
              </a:ext>
            </a:extLst>
          </p:cNvPr>
          <p:cNvGrpSpPr/>
          <p:nvPr/>
        </p:nvGrpSpPr>
        <p:grpSpPr>
          <a:xfrm>
            <a:off x="8066632" y="1942744"/>
            <a:ext cx="855371" cy="867361"/>
            <a:chOff x="9523614" y="3875773"/>
            <a:chExt cx="853605" cy="884753"/>
          </a:xfrm>
        </p:grpSpPr>
        <p:sp>
          <p:nvSpPr>
            <p:cNvPr id="171" name="Title 1">
              <a:extLst>
                <a:ext uri="{FF2B5EF4-FFF2-40B4-BE49-F238E27FC236}">
                  <a16:creationId xmlns:a16="http://schemas.microsoft.com/office/drawing/2014/main" id="{153F684E-6B22-4897-A765-E116574F6BA8}"/>
                </a:ext>
              </a:extLst>
            </p:cNvPr>
            <p:cNvSpPr txBox="1">
              <a:spLocks/>
            </p:cNvSpPr>
            <p:nvPr/>
          </p:nvSpPr>
          <p:spPr>
            <a:xfrm>
              <a:off x="9523614" y="3875773"/>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err="1">
                  <a:solidFill>
                    <a:srgbClr val="000000"/>
                  </a:solidFill>
                  <a:latin typeface="Segoe UI Semibold" panose="020B0702040204020203" pitchFamily="34" charset="0"/>
                  <a:cs typeface="Segoe UI Semibold" panose="020B0702040204020203" pitchFamily="34" charset="0"/>
                </a:rPr>
                <a:t>PosgreSQL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72" name="Rectangle: Rounded Corners 133">
              <a:extLst>
                <a:ext uri="{FF2B5EF4-FFF2-40B4-BE49-F238E27FC236}">
                  <a16:creationId xmlns:a16="http://schemas.microsoft.com/office/drawing/2014/main" id="{95DBA464-1AB8-466E-A03D-A79FAF649600}"/>
                </a:ext>
              </a:extLst>
            </p:cNvPr>
            <p:cNvSpPr/>
            <p:nvPr/>
          </p:nvSpPr>
          <p:spPr bwMode="auto">
            <a:xfrm>
              <a:off x="9685240" y="4230174"/>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73" name="Graphic 25">
              <a:extLst>
                <a:ext uri="{FF2B5EF4-FFF2-40B4-BE49-F238E27FC236}">
                  <a16:creationId xmlns:a16="http://schemas.microsoft.com/office/drawing/2014/main" id="{C6AD47B7-5C1B-49E2-9C50-56A8DF9C6340}"/>
                </a:ext>
              </a:extLst>
            </p:cNvPr>
            <p:cNvGrpSpPr/>
            <p:nvPr/>
          </p:nvGrpSpPr>
          <p:grpSpPr>
            <a:xfrm>
              <a:off x="9805815" y="4306833"/>
              <a:ext cx="281756" cy="371820"/>
              <a:chOff x="6044359" y="2221564"/>
              <a:chExt cx="366579" cy="483756"/>
            </a:xfrm>
          </p:grpSpPr>
          <p:sp>
            <p:nvSpPr>
              <p:cNvPr id="174" name="Freeform: Shape 27">
                <a:extLst>
                  <a:ext uri="{FF2B5EF4-FFF2-40B4-BE49-F238E27FC236}">
                    <a16:creationId xmlns:a16="http://schemas.microsoft.com/office/drawing/2014/main" id="{01369F19-5D57-43DC-BC17-3F1FEF56D68B}"/>
                  </a:ext>
                </a:extLst>
              </p:cNvPr>
              <p:cNvSpPr/>
              <p:nvPr/>
            </p:nvSpPr>
            <p:spPr>
              <a:xfrm>
                <a:off x="6044359" y="2286220"/>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5" name="Freeform: Shape 28">
                <a:extLst>
                  <a:ext uri="{FF2B5EF4-FFF2-40B4-BE49-F238E27FC236}">
                    <a16:creationId xmlns:a16="http://schemas.microsoft.com/office/drawing/2014/main" id="{ECB0680A-F641-46AA-920E-30171D5E4C9F}"/>
                  </a:ext>
                </a:extLst>
              </p:cNvPr>
              <p:cNvSpPr/>
              <p:nvPr/>
            </p:nvSpPr>
            <p:spPr>
              <a:xfrm>
                <a:off x="6220438" y="2286220"/>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6" name="Freeform: Shape 29">
                <a:extLst>
                  <a:ext uri="{FF2B5EF4-FFF2-40B4-BE49-F238E27FC236}">
                    <a16:creationId xmlns:a16="http://schemas.microsoft.com/office/drawing/2014/main" id="{C1C8A2BA-3D6A-4723-889C-E96E8ABDE9A2}"/>
                  </a:ext>
                </a:extLst>
              </p:cNvPr>
              <p:cNvSpPr/>
              <p:nvPr/>
            </p:nvSpPr>
            <p:spPr>
              <a:xfrm>
                <a:off x="6044359" y="2221564"/>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7" name="Freeform: Shape 30">
                <a:extLst>
                  <a:ext uri="{FF2B5EF4-FFF2-40B4-BE49-F238E27FC236}">
                    <a16:creationId xmlns:a16="http://schemas.microsoft.com/office/drawing/2014/main" id="{AB60E837-8707-48CE-967A-556B9299E025}"/>
                  </a:ext>
                </a:extLst>
              </p:cNvPr>
              <p:cNvSpPr/>
              <p:nvPr/>
            </p:nvSpPr>
            <p:spPr>
              <a:xfrm>
                <a:off x="6080850" y="2239833"/>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8" name="Freeform: Shape 31">
                <a:extLst>
                  <a:ext uri="{FF2B5EF4-FFF2-40B4-BE49-F238E27FC236}">
                    <a16:creationId xmlns:a16="http://schemas.microsoft.com/office/drawing/2014/main" id="{7BF46FD3-A8A8-4D6E-A5F7-E3552B6D6CDC}"/>
                  </a:ext>
                </a:extLst>
              </p:cNvPr>
              <p:cNvSpPr/>
              <p:nvPr/>
            </p:nvSpPr>
            <p:spPr>
              <a:xfrm>
                <a:off x="6080859" y="2239843"/>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9" name="Freeform: Shape 32">
                <a:extLst>
                  <a:ext uri="{FF2B5EF4-FFF2-40B4-BE49-F238E27FC236}">
                    <a16:creationId xmlns:a16="http://schemas.microsoft.com/office/drawing/2014/main" id="{B6825534-B288-4D56-8CA3-6CE52430D8B8}"/>
                  </a:ext>
                </a:extLst>
              </p:cNvPr>
              <p:cNvSpPr/>
              <p:nvPr/>
            </p:nvSpPr>
            <p:spPr>
              <a:xfrm>
                <a:off x="6093099" y="2430743"/>
                <a:ext cx="266700" cy="152400"/>
              </a:xfrm>
              <a:custGeom>
                <a:avLst/>
                <a:gdLst>
                  <a:gd name="connsiteX0" fmla="*/ 252317 w 266700"/>
                  <a:gd name="connsiteY0" fmla="*/ 141513 h 152400"/>
                  <a:gd name="connsiteX1" fmla="*/ 212998 w 266700"/>
                  <a:gd name="connsiteY1" fmla="*/ 153476 h 152400"/>
                  <a:gd name="connsiteX2" fmla="*/ 156896 w 266700"/>
                  <a:gd name="connsiteY2" fmla="*/ 153476 h 152400"/>
                  <a:gd name="connsiteX3" fmla="*/ 156896 w 266700"/>
                  <a:gd name="connsiteY3" fmla="*/ 7144 h 152400"/>
                  <a:gd name="connsiteX4" fmla="*/ 210112 w 266700"/>
                  <a:gd name="connsiteY4" fmla="*/ 7144 h 152400"/>
                  <a:gd name="connsiteX5" fmla="*/ 248536 w 266700"/>
                  <a:gd name="connsiteY5" fmla="*/ 16535 h 152400"/>
                  <a:gd name="connsiteX6" fmla="*/ 260947 w 266700"/>
                  <a:gd name="connsiteY6" fmla="*/ 41415 h 152400"/>
                  <a:gd name="connsiteX7" fmla="*/ 251765 w 266700"/>
                  <a:gd name="connsiteY7" fmla="*/ 63417 h 152400"/>
                  <a:gd name="connsiteX8" fmla="*/ 232439 w 266700"/>
                  <a:gd name="connsiteY8" fmla="*/ 74400 h 152400"/>
                  <a:gd name="connsiteX9" fmla="*/ 232439 w 266700"/>
                  <a:gd name="connsiteY9" fmla="*/ 74743 h 152400"/>
                  <a:gd name="connsiteX10" fmla="*/ 257727 w 266700"/>
                  <a:gd name="connsiteY10" fmla="*/ 86678 h 152400"/>
                  <a:gd name="connsiteX11" fmla="*/ 266719 w 266700"/>
                  <a:gd name="connsiteY11" fmla="*/ 109766 h 152400"/>
                  <a:gd name="connsiteX12" fmla="*/ 252317 w 266700"/>
                  <a:gd name="connsiteY12" fmla="*/ 141513 h 152400"/>
                  <a:gd name="connsiteX13" fmla="*/ 115586 w 266700"/>
                  <a:gd name="connsiteY13" fmla="*/ 132893 h 152400"/>
                  <a:gd name="connsiteX14" fmla="*/ 58941 w 266700"/>
                  <a:gd name="connsiteY14" fmla="*/ 153476 h 152400"/>
                  <a:gd name="connsiteX15" fmla="*/ 7144 w 266700"/>
                  <a:gd name="connsiteY15" fmla="*/ 153476 h 152400"/>
                  <a:gd name="connsiteX16" fmla="*/ 7144 w 266700"/>
                  <a:gd name="connsiteY16" fmla="*/ 7144 h 152400"/>
                  <a:gd name="connsiteX17" fmla="*/ 58941 w 266700"/>
                  <a:gd name="connsiteY17" fmla="*/ 7144 h 152400"/>
                  <a:gd name="connsiteX18" fmla="*/ 136884 w 266700"/>
                  <a:gd name="connsiteY18" fmla="*/ 78391 h 152400"/>
                  <a:gd name="connsiteX19" fmla="*/ 115586 w 266700"/>
                  <a:gd name="connsiteY19" fmla="*/ 13289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6700" h="152400">
                    <a:moveTo>
                      <a:pt x="252317" y="141513"/>
                    </a:moveTo>
                    <a:cubicBezTo>
                      <a:pt x="242764" y="149476"/>
                      <a:pt x="229819" y="153476"/>
                      <a:pt x="212998" y="153476"/>
                    </a:cubicBezTo>
                    <a:lnTo>
                      <a:pt x="156896" y="153476"/>
                    </a:lnTo>
                    <a:lnTo>
                      <a:pt x="156896" y="7144"/>
                    </a:lnTo>
                    <a:lnTo>
                      <a:pt x="210112" y="7144"/>
                    </a:lnTo>
                    <a:cubicBezTo>
                      <a:pt x="226866" y="7144"/>
                      <a:pt x="239706" y="10201"/>
                      <a:pt x="248536" y="16535"/>
                    </a:cubicBezTo>
                    <a:cubicBezTo>
                      <a:pt x="256804" y="22479"/>
                      <a:pt x="260947" y="30794"/>
                      <a:pt x="260947" y="41415"/>
                    </a:cubicBezTo>
                    <a:cubicBezTo>
                      <a:pt x="260947" y="49882"/>
                      <a:pt x="257927" y="57083"/>
                      <a:pt x="251765" y="63417"/>
                    </a:cubicBezTo>
                    <a:cubicBezTo>
                      <a:pt x="246517" y="68656"/>
                      <a:pt x="240211" y="72276"/>
                      <a:pt x="232439" y="74400"/>
                    </a:cubicBezTo>
                    <a:lnTo>
                      <a:pt x="232439" y="74743"/>
                    </a:lnTo>
                    <a:cubicBezTo>
                      <a:pt x="242868" y="76029"/>
                      <a:pt x="251384" y="80000"/>
                      <a:pt x="257727" y="86678"/>
                    </a:cubicBezTo>
                    <a:cubicBezTo>
                      <a:pt x="263662" y="93012"/>
                      <a:pt x="266719" y="100784"/>
                      <a:pt x="266719" y="109766"/>
                    </a:cubicBezTo>
                    <a:cubicBezTo>
                      <a:pt x="266757" y="123149"/>
                      <a:pt x="261880" y="133626"/>
                      <a:pt x="252317" y="141513"/>
                    </a:cubicBezTo>
                    <a:moveTo>
                      <a:pt x="115586" y="132893"/>
                    </a:moveTo>
                    <a:cubicBezTo>
                      <a:pt x="101546" y="146628"/>
                      <a:pt x="82591" y="153476"/>
                      <a:pt x="58941" y="153476"/>
                    </a:cubicBezTo>
                    <a:lnTo>
                      <a:pt x="7144" y="153476"/>
                    </a:lnTo>
                    <a:lnTo>
                      <a:pt x="7144" y="7144"/>
                    </a:lnTo>
                    <a:lnTo>
                      <a:pt x="58941" y="7144"/>
                    </a:lnTo>
                    <a:cubicBezTo>
                      <a:pt x="110900" y="7144"/>
                      <a:pt x="136884" y="30794"/>
                      <a:pt x="136884" y="78391"/>
                    </a:cubicBezTo>
                    <a:cubicBezTo>
                      <a:pt x="136884" y="101146"/>
                      <a:pt x="129854" y="119358"/>
                      <a:pt x="115586" y="132893"/>
                    </a:cubicBezTo>
                  </a:path>
                </a:pathLst>
              </a:custGeom>
              <a:solidFill>
                <a:srgbClr val="FFFFFF"/>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0" name="Freeform: Shape 40">
                <a:extLst>
                  <a:ext uri="{FF2B5EF4-FFF2-40B4-BE49-F238E27FC236}">
                    <a16:creationId xmlns:a16="http://schemas.microsoft.com/office/drawing/2014/main" id="{461A9A3A-2B74-4336-9DCE-8E3F4B06DCAD}"/>
                  </a:ext>
                </a:extLst>
              </p:cNvPr>
              <p:cNvSpPr/>
              <p:nvPr/>
            </p:nvSpPr>
            <p:spPr>
              <a:xfrm>
                <a:off x="6125960" y="2457451"/>
                <a:ext cx="76200" cy="104775"/>
              </a:xfrm>
              <a:custGeom>
                <a:avLst/>
                <a:gdLst>
                  <a:gd name="connsiteX0" fmla="*/ 23374 w 76200"/>
                  <a:gd name="connsiteY0" fmla="*/ 7144 h 104775"/>
                  <a:gd name="connsiteX1" fmla="*/ 7144 w 76200"/>
                  <a:gd name="connsiteY1" fmla="*/ 7144 h 104775"/>
                  <a:gd name="connsiteX2" fmla="*/ 7144 w 76200"/>
                  <a:gd name="connsiteY2" fmla="*/ 100051 h 104775"/>
                  <a:gd name="connsiteX3" fmla="*/ 23565 w 76200"/>
                  <a:gd name="connsiteY3" fmla="*/ 100051 h 104775"/>
                  <a:gd name="connsiteX4" fmla="*/ 57455 w 76200"/>
                  <a:gd name="connsiteY4" fmla="*/ 86878 h 104775"/>
                  <a:gd name="connsiteX5" fmla="*/ 69390 w 76200"/>
                  <a:gd name="connsiteY5" fmla="*/ 52073 h 104775"/>
                  <a:gd name="connsiteX6" fmla="*/ 57636 w 76200"/>
                  <a:gd name="connsiteY6" fmla="*/ 19564 h 104775"/>
                  <a:gd name="connsiteX7" fmla="*/ 23374 w 76200"/>
                  <a:gd name="connsiteY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104775">
                    <a:moveTo>
                      <a:pt x="23374" y="7144"/>
                    </a:moveTo>
                    <a:lnTo>
                      <a:pt x="7144" y="7144"/>
                    </a:lnTo>
                    <a:lnTo>
                      <a:pt x="7144" y="100051"/>
                    </a:lnTo>
                    <a:lnTo>
                      <a:pt x="23565" y="100051"/>
                    </a:lnTo>
                    <a:cubicBezTo>
                      <a:pt x="37995" y="100051"/>
                      <a:pt x="49178" y="95536"/>
                      <a:pt x="57455" y="86878"/>
                    </a:cubicBezTo>
                    <a:cubicBezTo>
                      <a:pt x="65380" y="78219"/>
                      <a:pt x="69390" y="66675"/>
                      <a:pt x="69390" y="52073"/>
                    </a:cubicBezTo>
                    <a:cubicBezTo>
                      <a:pt x="69390" y="38367"/>
                      <a:pt x="65380" y="27565"/>
                      <a:pt x="57636" y="19564"/>
                    </a:cubicBezTo>
                    <a:cubicBezTo>
                      <a:pt x="49511" y="11297"/>
                      <a:pt x="38148" y="7144"/>
                      <a:pt x="23374" y="7144"/>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1" name="Freeform: Shape 44">
                <a:extLst>
                  <a:ext uri="{FF2B5EF4-FFF2-40B4-BE49-F238E27FC236}">
                    <a16:creationId xmlns:a16="http://schemas.microsoft.com/office/drawing/2014/main" id="{E0B8D159-D4A3-4B7A-A967-CB570E3D74E5}"/>
                  </a:ext>
                </a:extLst>
              </p:cNvPr>
              <p:cNvSpPr/>
              <p:nvPr/>
            </p:nvSpPr>
            <p:spPr>
              <a:xfrm>
                <a:off x="6275693" y="2454908"/>
                <a:ext cx="47625" cy="47625"/>
              </a:xfrm>
              <a:custGeom>
                <a:avLst/>
                <a:gdLst>
                  <a:gd name="connsiteX0" fmla="*/ 37605 w 47625"/>
                  <a:gd name="connsiteY0" fmla="*/ 36957 h 47625"/>
                  <a:gd name="connsiteX1" fmla="*/ 43548 w 47625"/>
                  <a:gd name="connsiteY1" fmla="*/ 23393 h 47625"/>
                  <a:gd name="connsiteX2" fmla="*/ 19545 w 47625"/>
                  <a:gd name="connsiteY2" fmla="*/ 7144 h 47625"/>
                  <a:gd name="connsiteX3" fmla="*/ 7144 w 47625"/>
                  <a:gd name="connsiteY3" fmla="*/ 7144 h 47625"/>
                  <a:gd name="connsiteX4" fmla="*/ 7144 w 47625"/>
                  <a:gd name="connsiteY4" fmla="*/ 41815 h 47625"/>
                  <a:gd name="connsiteX5" fmla="*/ 21746 w 47625"/>
                  <a:gd name="connsiteY5" fmla="*/ 41815 h 47625"/>
                  <a:gd name="connsiteX6" fmla="*/ 37605 w 47625"/>
                  <a:gd name="connsiteY6" fmla="*/ 3695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625">
                    <a:moveTo>
                      <a:pt x="37605" y="36957"/>
                    </a:moveTo>
                    <a:cubicBezTo>
                      <a:pt x="41567" y="33509"/>
                      <a:pt x="43548" y="28994"/>
                      <a:pt x="43548" y="23393"/>
                    </a:cubicBezTo>
                    <a:cubicBezTo>
                      <a:pt x="43548" y="12544"/>
                      <a:pt x="35623" y="7144"/>
                      <a:pt x="19545" y="7144"/>
                    </a:cubicBezTo>
                    <a:lnTo>
                      <a:pt x="7144" y="7144"/>
                    </a:lnTo>
                    <a:lnTo>
                      <a:pt x="7144" y="41815"/>
                    </a:lnTo>
                    <a:lnTo>
                      <a:pt x="21746" y="41815"/>
                    </a:lnTo>
                    <a:cubicBezTo>
                      <a:pt x="28423" y="41815"/>
                      <a:pt x="33833" y="40148"/>
                      <a:pt x="37605" y="36957"/>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2" name="Freeform: Shape 45">
                <a:extLst>
                  <a:ext uri="{FF2B5EF4-FFF2-40B4-BE49-F238E27FC236}">
                    <a16:creationId xmlns:a16="http://schemas.microsoft.com/office/drawing/2014/main" id="{AF13710E-E45C-4020-9579-D844E1A97E94}"/>
                  </a:ext>
                </a:extLst>
              </p:cNvPr>
              <p:cNvSpPr/>
              <p:nvPr/>
            </p:nvSpPr>
            <p:spPr>
              <a:xfrm>
                <a:off x="6275664" y="2514087"/>
                <a:ext cx="47625" cy="47625"/>
              </a:xfrm>
              <a:custGeom>
                <a:avLst/>
                <a:gdLst>
                  <a:gd name="connsiteX0" fmla="*/ 43053 w 47625"/>
                  <a:gd name="connsiteY0" fmla="*/ 12192 h 47625"/>
                  <a:gd name="connsiteX1" fmla="*/ 25175 w 47625"/>
                  <a:gd name="connsiteY1" fmla="*/ 7144 h 47625"/>
                  <a:gd name="connsiteX2" fmla="*/ 7144 w 47625"/>
                  <a:gd name="connsiteY2" fmla="*/ 7144 h 47625"/>
                  <a:gd name="connsiteX3" fmla="*/ 7144 w 47625"/>
                  <a:gd name="connsiteY3" fmla="*/ 45739 h 47625"/>
                  <a:gd name="connsiteX4" fmla="*/ 25003 w 47625"/>
                  <a:gd name="connsiteY4" fmla="*/ 45739 h 47625"/>
                  <a:gd name="connsiteX5" fmla="*/ 43224 w 47625"/>
                  <a:gd name="connsiteY5" fmla="*/ 40329 h 47625"/>
                  <a:gd name="connsiteX6" fmla="*/ 49520 w 47625"/>
                  <a:gd name="connsiteY6" fmla="*/ 25898 h 47625"/>
                  <a:gd name="connsiteX7" fmla="*/ 43053 w 47625"/>
                  <a:gd name="connsiteY7" fmla="*/ 1219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43053" y="12192"/>
                    </a:moveTo>
                    <a:cubicBezTo>
                      <a:pt x="38710" y="8963"/>
                      <a:pt x="32804" y="7144"/>
                      <a:pt x="25175" y="7144"/>
                    </a:cubicBezTo>
                    <a:lnTo>
                      <a:pt x="7144" y="7144"/>
                    </a:lnTo>
                    <a:lnTo>
                      <a:pt x="7144" y="45739"/>
                    </a:lnTo>
                    <a:lnTo>
                      <a:pt x="25003" y="45739"/>
                    </a:lnTo>
                    <a:cubicBezTo>
                      <a:pt x="32595" y="45739"/>
                      <a:pt x="38710" y="43939"/>
                      <a:pt x="43224" y="40329"/>
                    </a:cubicBezTo>
                    <a:cubicBezTo>
                      <a:pt x="47368" y="36709"/>
                      <a:pt x="49520" y="32052"/>
                      <a:pt x="49520" y="25898"/>
                    </a:cubicBezTo>
                    <a:cubicBezTo>
                      <a:pt x="49559" y="20117"/>
                      <a:pt x="47396" y="15430"/>
                      <a:pt x="43053" y="12192"/>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grpSp>
        <p:nvGrpSpPr>
          <p:cNvPr id="163" name="Group 162">
            <a:extLst>
              <a:ext uri="{FF2B5EF4-FFF2-40B4-BE49-F238E27FC236}">
                <a16:creationId xmlns:a16="http://schemas.microsoft.com/office/drawing/2014/main" id="{22AFA157-A85B-4B08-A276-97C5D2A34D41}"/>
              </a:ext>
            </a:extLst>
          </p:cNvPr>
          <p:cNvGrpSpPr/>
          <p:nvPr/>
        </p:nvGrpSpPr>
        <p:grpSpPr>
          <a:xfrm>
            <a:off x="7107305" y="1942744"/>
            <a:ext cx="855371" cy="867361"/>
            <a:chOff x="8413269" y="5015145"/>
            <a:chExt cx="853605" cy="884753"/>
          </a:xfrm>
        </p:grpSpPr>
        <p:sp>
          <p:nvSpPr>
            <p:cNvPr id="168" name="Title 1">
              <a:extLst>
                <a:ext uri="{FF2B5EF4-FFF2-40B4-BE49-F238E27FC236}">
                  <a16:creationId xmlns:a16="http://schemas.microsoft.com/office/drawing/2014/main" id="{14F15C7A-7F3C-4B58-9ECA-1F1476FB04B8}"/>
                </a:ext>
              </a:extLst>
            </p:cNvPr>
            <p:cNvSpPr txBox="1">
              <a:spLocks/>
            </p:cNvSpPr>
            <p:nvPr/>
          </p:nvSpPr>
          <p:spPr>
            <a:xfrm>
              <a:off x="8413269"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Service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Bus</a:t>
              </a:r>
            </a:p>
          </p:txBody>
        </p:sp>
        <p:sp>
          <p:nvSpPr>
            <p:cNvPr id="169" name="Rectangle: Rounded Corners 107">
              <a:extLst>
                <a:ext uri="{FF2B5EF4-FFF2-40B4-BE49-F238E27FC236}">
                  <a16:creationId xmlns:a16="http://schemas.microsoft.com/office/drawing/2014/main" id="{206B5EDE-82FE-4202-944F-874E75CAF8F5}"/>
                </a:ext>
              </a:extLst>
            </p:cNvPr>
            <p:cNvSpPr/>
            <p:nvPr/>
          </p:nvSpPr>
          <p:spPr bwMode="auto">
            <a:xfrm>
              <a:off x="8574895" y="5369546"/>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70" name="Graphic 169">
              <a:extLst>
                <a:ext uri="{FF2B5EF4-FFF2-40B4-BE49-F238E27FC236}">
                  <a16:creationId xmlns:a16="http://schemas.microsoft.com/office/drawing/2014/main" id="{6C116F2F-E80E-4175-91C4-0132ECBF780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56113" y="5450764"/>
              <a:ext cx="367917" cy="367917"/>
            </a:xfrm>
            <a:prstGeom prst="rect">
              <a:avLst/>
            </a:prstGeom>
          </p:spPr>
        </p:pic>
      </p:grpSp>
      <p:grpSp>
        <p:nvGrpSpPr>
          <p:cNvPr id="164" name="Group 163">
            <a:extLst>
              <a:ext uri="{FF2B5EF4-FFF2-40B4-BE49-F238E27FC236}">
                <a16:creationId xmlns:a16="http://schemas.microsoft.com/office/drawing/2014/main" id="{826E936E-97C5-4F5C-ABAE-51AD3BE735E7}"/>
              </a:ext>
            </a:extLst>
          </p:cNvPr>
          <p:cNvGrpSpPr/>
          <p:nvPr/>
        </p:nvGrpSpPr>
        <p:grpSpPr>
          <a:xfrm>
            <a:off x="9025963" y="1942744"/>
            <a:ext cx="855371" cy="867361"/>
            <a:chOff x="9523614" y="5015145"/>
            <a:chExt cx="853605" cy="884753"/>
          </a:xfrm>
        </p:grpSpPr>
        <p:sp>
          <p:nvSpPr>
            <p:cNvPr id="165" name="Title 1">
              <a:extLst>
                <a:ext uri="{FF2B5EF4-FFF2-40B4-BE49-F238E27FC236}">
                  <a16:creationId xmlns:a16="http://schemas.microsoft.com/office/drawing/2014/main" id="{C7FC41D8-4A0F-415F-8BE1-BD8D5FF59538}"/>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Storage</a:t>
              </a:r>
            </a:p>
          </p:txBody>
        </p:sp>
        <p:sp>
          <p:nvSpPr>
            <p:cNvPr id="166" name="Rectangle: Rounded Corners 136">
              <a:extLst>
                <a:ext uri="{FF2B5EF4-FFF2-40B4-BE49-F238E27FC236}">
                  <a16:creationId xmlns:a16="http://schemas.microsoft.com/office/drawing/2014/main" id="{699E038E-E014-48CD-A2C7-3634CB8BA37B}"/>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7" name="Freeform: Shape 53">
              <a:extLst>
                <a:ext uri="{FF2B5EF4-FFF2-40B4-BE49-F238E27FC236}">
                  <a16:creationId xmlns:a16="http://schemas.microsoft.com/office/drawing/2014/main" id="{D14362ED-B435-479E-956E-1FC48066E02D}"/>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nvGrpSpPr>
          <p:cNvPr id="16" name="Group 15">
            <a:extLst>
              <a:ext uri="{FF2B5EF4-FFF2-40B4-BE49-F238E27FC236}">
                <a16:creationId xmlns:a16="http://schemas.microsoft.com/office/drawing/2014/main" id="{596AB115-F667-4882-914A-2F106EF7219A}"/>
              </a:ext>
            </a:extLst>
          </p:cNvPr>
          <p:cNvGrpSpPr/>
          <p:nvPr/>
        </p:nvGrpSpPr>
        <p:grpSpPr>
          <a:xfrm>
            <a:off x="5188652" y="5075562"/>
            <a:ext cx="855371" cy="867361"/>
            <a:chOff x="5292694" y="4976813"/>
            <a:chExt cx="872523" cy="884753"/>
          </a:xfrm>
        </p:grpSpPr>
        <p:sp>
          <p:nvSpPr>
            <p:cNvPr id="220" name="Title 1">
              <a:extLst>
                <a:ext uri="{FF2B5EF4-FFF2-40B4-BE49-F238E27FC236}">
                  <a16:creationId xmlns:a16="http://schemas.microsoft.com/office/drawing/2014/main" id="{91606E0D-EEB6-4C7B-B953-6BB532D00F5C}"/>
                </a:ext>
              </a:extLst>
            </p:cNvPr>
            <p:cNvSpPr txBox="1">
              <a:spLocks/>
            </p:cNvSpPr>
            <p:nvPr/>
          </p:nvSpPr>
          <p:spPr>
            <a:xfrm>
              <a:off x="5292694" y="4976813"/>
              <a:ext cx="87252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Cloud</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Foundry</a:t>
              </a:r>
            </a:p>
          </p:txBody>
        </p:sp>
        <p:sp>
          <p:nvSpPr>
            <p:cNvPr id="221" name="Rectangle: Rounded Corners 125">
              <a:extLst>
                <a:ext uri="{FF2B5EF4-FFF2-40B4-BE49-F238E27FC236}">
                  <a16:creationId xmlns:a16="http://schemas.microsoft.com/office/drawing/2014/main" id="{67233DC2-2388-426D-9CAB-0F3A1A81A807}"/>
                </a:ext>
              </a:extLst>
            </p:cNvPr>
            <p:cNvSpPr/>
            <p:nvPr/>
          </p:nvSpPr>
          <p:spPr bwMode="auto">
            <a:xfrm>
              <a:off x="5457902" y="5331214"/>
              <a:ext cx="542106" cy="53035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34" name="Group 233">
              <a:extLst>
                <a:ext uri="{FF2B5EF4-FFF2-40B4-BE49-F238E27FC236}">
                  <a16:creationId xmlns:a16="http://schemas.microsoft.com/office/drawing/2014/main" id="{2E00BC2B-6944-4CCE-B9D6-4B0BBD0E73D7}"/>
                </a:ext>
              </a:extLst>
            </p:cNvPr>
            <p:cNvGrpSpPr/>
            <p:nvPr/>
          </p:nvGrpSpPr>
          <p:grpSpPr>
            <a:xfrm>
              <a:off x="5598973" y="5402283"/>
              <a:ext cx="259965" cy="388214"/>
              <a:chOff x="5899308" y="3286601"/>
              <a:chExt cx="285750" cy="426720"/>
            </a:xfrm>
            <a:solidFill>
              <a:srgbClr val="000000"/>
            </a:solidFill>
          </p:grpSpPr>
          <p:sp>
            <p:nvSpPr>
              <p:cNvPr id="235" name="Freeform: Shape 234">
                <a:extLst>
                  <a:ext uri="{FF2B5EF4-FFF2-40B4-BE49-F238E27FC236}">
                    <a16:creationId xmlns:a16="http://schemas.microsoft.com/office/drawing/2014/main" id="{B7CFD518-4E6B-4AEC-88EF-04D5AAC3E5F6}"/>
                  </a:ext>
                </a:extLst>
              </p:cNvPr>
              <p:cNvSpPr/>
              <p:nvPr/>
            </p:nvSpPr>
            <p:spPr>
              <a:xfrm>
                <a:off x="5973603" y="3358991"/>
                <a:ext cx="133350" cy="285750"/>
              </a:xfrm>
              <a:custGeom>
                <a:avLst/>
                <a:gdLst>
                  <a:gd name="connsiteX0" fmla="*/ 114776 w 133350"/>
                  <a:gd name="connsiteY0" fmla="*/ 103346 h 285750"/>
                  <a:gd name="connsiteX1" fmla="*/ 134779 w 133350"/>
                  <a:gd name="connsiteY1" fmla="*/ 62389 h 285750"/>
                  <a:gd name="connsiteX2" fmla="*/ 70961 w 133350"/>
                  <a:gd name="connsiteY2" fmla="*/ 7144 h 285750"/>
                  <a:gd name="connsiteX3" fmla="*/ 7144 w 133350"/>
                  <a:gd name="connsiteY3" fmla="*/ 62389 h 285750"/>
                  <a:gd name="connsiteX4" fmla="*/ 27146 w 133350"/>
                  <a:gd name="connsiteY4" fmla="*/ 103346 h 285750"/>
                  <a:gd name="connsiteX5" fmla="*/ 55721 w 133350"/>
                  <a:gd name="connsiteY5" fmla="*/ 169069 h 285750"/>
                  <a:gd name="connsiteX6" fmla="*/ 52864 w 133350"/>
                  <a:gd name="connsiteY6" fmla="*/ 253841 h 285750"/>
                  <a:gd name="connsiteX7" fmla="*/ 24289 w 133350"/>
                  <a:gd name="connsiteY7" fmla="*/ 268129 h 285750"/>
                  <a:gd name="connsiteX8" fmla="*/ 70009 w 133350"/>
                  <a:gd name="connsiteY8" fmla="*/ 286226 h 285750"/>
                  <a:gd name="connsiteX9" fmla="*/ 115729 w 133350"/>
                  <a:gd name="connsiteY9" fmla="*/ 268129 h 285750"/>
                  <a:gd name="connsiteX10" fmla="*/ 87154 w 133350"/>
                  <a:gd name="connsiteY10" fmla="*/ 253841 h 285750"/>
                  <a:gd name="connsiteX11" fmla="*/ 84296 w 133350"/>
                  <a:gd name="connsiteY11" fmla="*/ 169069 h 285750"/>
                  <a:gd name="connsiteX12" fmla="*/ 114776 w 133350"/>
                  <a:gd name="connsiteY12" fmla="*/ 10334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285750">
                    <a:moveTo>
                      <a:pt x="114776" y="103346"/>
                    </a:moveTo>
                    <a:cubicBezTo>
                      <a:pt x="127159" y="92869"/>
                      <a:pt x="134779" y="78581"/>
                      <a:pt x="134779" y="62389"/>
                    </a:cubicBezTo>
                    <a:cubicBezTo>
                      <a:pt x="134779" y="31909"/>
                      <a:pt x="106204" y="7144"/>
                      <a:pt x="70961" y="7144"/>
                    </a:cubicBezTo>
                    <a:cubicBezTo>
                      <a:pt x="35719" y="7144"/>
                      <a:pt x="7144" y="31909"/>
                      <a:pt x="7144" y="62389"/>
                    </a:cubicBezTo>
                    <a:cubicBezTo>
                      <a:pt x="7144" y="78581"/>
                      <a:pt x="14764" y="92869"/>
                      <a:pt x="27146" y="103346"/>
                    </a:cubicBezTo>
                    <a:cubicBezTo>
                      <a:pt x="42386" y="115729"/>
                      <a:pt x="55721" y="141446"/>
                      <a:pt x="55721" y="169069"/>
                    </a:cubicBezTo>
                    <a:cubicBezTo>
                      <a:pt x="56674" y="199549"/>
                      <a:pt x="54769" y="235744"/>
                      <a:pt x="52864" y="253841"/>
                    </a:cubicBezTo>
                    <a:cubicBezTo>
                      <a:pt x="36671" y="255746"/>
                      <a:pt x="24289" y="261461"/>
                      <a:pt x="24289" y="268129"/>
                    </a:cubicBezTo>
                    <a:cubicBezTo>
                      <a:pt x="24289" y="276701"/>
                      <a:pt x="45244" y="286226"/>
                      <a:pt x="70009" y="286226"/>
                    </a:cubicBezTo>
                    <a:cubicBezTo>
                      <a:pt x="94774" y="286226"/>
                      <a:pt x="115729" y="276701"/>
                      <a:pt x="115729" y="268129"/>
                    </a:cubicBezTo>
                    <a:cubicBezTo>
                      <a:pt x="115729" y="261461"/>
                      <a:pt x="104299" y="255746"/>
                      <a:pt x="87154" y="253841"/>
                    </a:cubicBezTo>
                    <a:cubicBezTo>
                      <a:pt x="86201" y="235744"/>
                      <a:pt x="83344" y="199549"/>
                      <a:pt x="84296" y="169069"/>
                    </a:cubicBezTo>
                    <a:cubicBezTo>
                      <a:pt x="87154" y="141446"/>
                      <a:pt x="99536" y="115729"/>
                      <a:pt x="114776" y="103346"/>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sp>
            <p:nvSpPr>
              <p:cNvPr id="236" name="Freeform: Shape 235">
                <a:extLst>
                  <a:ext uri="{FF2B5EF4-FFF2-40B4-BE49-F238E27FC236}">
                    <a16:creationId xmlns:a16="http://schemas.microsoft.com/office/drawing/2014/main" id="{C062D22F-4861-4D6B-BCE6-194BC94C01BA}"/>
                  </a:ext>
                </a:extLst>
              </p:cNvPr>
              <p:cNvSpPr/>
              <p:nvPr/>
            </p:nvSpPr>
            <p:spPr>
              <a:xfrm>
                <a:off x="5909786" y="3286601"/>
                <a:ext cx="266700" cy="257175"/>
              </a:xfrm>
              <a:custGeom>
                <a:avLst/>
                <a:gdLst>
                  <a:gd name="connsiteX0" fmla="*/ 92869 w 266700"/>
                  <a:gd name="connsiteY0" fmla="*/ 253841 h 257175"/>
                  <a:gd name="connsiteX1" fmla="*/ 69056 w 266700"/>
                  <a:gd name="connsiteY1" fmla="*/ 190976 h 257175"/>
                  <a:gd name="connsiteX2" fmla="*/ 68104 w 266700"/>
                  <a:gd name="connsiteY2" fmla="*/ 190024 h 257175"/>
                  <a:gd name="connsiteX3" fmla="*/ 48101 w 266700"/>
                  <a:gd name="connsiteY3" fmla="*/ 133826 h 257175"/>
                  <a:gd name="connsiteX4" fmla="*/ 134779 w 266700"/>
                  <a:gd name="connsiteY4" fmla="*/ 47149 h 257175"/>
                  <a:gd name="connsiteX5" fmla="*/ 136684 w 266700"/>
                  <a:gd name="connsiteY5" fmla="*/ 47149 h 257175"/>
                  <a:gd name="connsiteX6" fmla="*/ 223361 w 266700"/>
                  <a:gd name="connsiteY6" fmla="*/ 133826 h 257175"/>
                  <a:gd name="connsiteX7" fmla="*/ 203359 w 266700"/>
                  <a:gd name="connsiteY7" fmla="*/ 190024 h 257175"/>
                  <a:gd name="connsiteX8" fmla="*/ 202406 w 266700"/>
                  <a:gd name="connsiteY8" fmla="*/ 190976 h 257175"/>
                  <a:gd name="connsiteX9" fmla="*/ 178594 w 266700"/>
                  <a:gd name="connsiteY9" fmla="*/ 253841 h 257175"/>
                  <a:gd name="connsiteX10" fmla="*/ 264319 w 266700"/>
                  <a:gd name="connsiteY10" fmla="*/ 134779 h 257175"/>
                  <a:gd name="connsiteX11" fmla="*/ 143351 w 266700"/>
                  <a:gd name="connsiteY11" fmla="*/ 7144 h 257175"/>
                  <a:gd name="connsiteX12" fmla="*/ 140494 w 266700"/>
                  <a:gd name="connsiteY12" fmla="*/ 7144 h 257175"/>
                  <a:gd name="connsiteX13" fmla="*/ 135731 w 266700"/>
                  <a:gd name="connsiteY13" fmla="*/ 7144 h 257175"/>
                  <a:gd name="connsiteX14" fmla="*/ 130969 w 266700"/>
                  <a:gd name="connsiteY14" fmla="*/ 7144 h 257175"/>
                  <a:gd name="connsiteX15" fmla="*/ 128111 w 266700"/>
                  <a:gd name="connsiteY15" fmla="*/ 7144 h 257175"/>
                  <a:gd name="connsiteX16" fmla="*/ 7144 w 266700"/>
                  <a:gd name="connsiteY16" fmla="*/ 135731 h 257175"/>
                  <a:gd name="connsiteX17" fmla="*/ 92869 w 266700"/>
                  <a:gd name="connsiteY17" fmla="*/ 25384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0" h="257175">
                    <a:moveTo>
                      <a:pt x="92869" y="253841"/>
                    </a:moveTo>
                    <a:cubicBezTo>
                      <a:pt x="92869" y="253841"/>
                      <a:pt x="100489" y="226219"/>
                      <a:pt x="69056" y="190976"/>
                    </a:cubicBezTo>
                    <a:lnTo>
                      <a:pt x="68104" y="190024"/>
                    </a:lnTo>
                    <a:cubicBezTo>
                      <a:pt x="54769" y="174784"/>
                      <a:pt x="48101" y="154781"/>
                      <a:pt x="48101" y="133826"/>
                    </a:cubicBezTo>
                    <a:cubicBezTo>
                      <a:pt x="48101" y="86201"/>
                      <a:pt x="87154" y="47149"/>
                      <a:pt x="134779" y="47149"/>
                    </a:cubicBezTo>
                    <a:lnTo>
                      <a:pt x="136684" y="47149"/>
                    </a:lnTo>
                    <a:cubicBezTo>
                      <a:pt x="184309" y="47149"/>
                      <a:pt x="223361" y="86201"/>
                      <a:pt x="223361" y="133826"/>
                    </a:cubicBezTo>
                    <a:cubicBezTo>
                      <a:pt x="223361" y="153829"/>
                      <a:pt x="215741" y="173831"/>
                      <a:pt x="203359" y="190024"/>
                    </a:cubicBezTo>
                    <a:cubicBezTo>
                      <a:pt x="203359" y="190024"/>
                      <a:pt x="202406" y="190976"/>
                      <a:pt x="202406" y="190976"/>
                    </a:cubicBezTo>
                    <a:cubicBezTo>
                      <a:pt x="174784" y="218599"/>
                      <a:pt x="178594" y="253841"/>
                      <a:pt x="178594" y="253841"/>
                    </a:cubicBezTo>
                    <a:cubicBezTo>
                      <a:pt x="229076" y="236696"/>
                      <a:pt x="263366" y="188119"/>
                      <a:pt x="264319" y="134779"/>
                    </a:cubicBezTo>
                    <a:cubicBezTo>
                      <a:pt x="264319" y="68104"/>
                      <a:pt x="210979" y="10954"/>
                      <a:pt x="143351" y="7144"/>
                    </a:cubicBezTo>
                    <a:cubicBezTo>
                      <a:pt x="142399" y="7144"/>
                      <a:pt x="141446" y="7144"/>
                      <a:pt x="140494" y="7144"/>
                    </a:cubicBezTo>
                    <a:cubicBezTo>
                      <a:pt x="139541" y="7144"/>
                      <a:pt x="135731" y="7144"/>
                      <a:pt x="135731" y="7144"/>
                    </a:cubicBezTo>
                    <a:cubicBezTo>
                      <a:pt x="135731" y="7144"/>
                      <a:pt x="131921" y="7144"/>
                      <a:pt x="130969" y="7144"/>
                    </a:cubicBezTo>
                    <a:cubicBezTo>
                      <a:pt x="130016" y="7144"/>
                      <a:pt x="129064" y="7144"/>
                      <a:pt x="128111" y="7144"/>
                    </a:cubicBezTo>
                    <a:cubicBezTo>
                      <a:pt x="60484" y="10954"/>
                      <a:pt x="7144" y="68104"/>
                      <a:pt x="7144" y="135731"/>
                    </a:cubicBezTo>
                    <a:cubicBezTo>
                      <a:pt x="7144" y="189071"/>
                      <a:pt x="41434" y="236696"/>
                      <a:pt x="92869" y="253841"/>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sp>
            <p:nvSpPr>
              <p:cNvPr id="237" name="Freeform: Shape 236">
                <a:extLst>
                  <a:ext uri="{FF2B5EF4-FFF2-40B4-BE49-F238E27FC236}">
                    <a16:creationId xmlns:a16="http://schemas.microsoft.com/office/drawing/2014/main" id="{D51C2F1D-8420-4E93-A8E7-E5B79BE17987}"/>
                  </a:ext>
                </a:extLst>
              </p:cNvPr>
              <p:cNvSpPr/>
              <p:nvPr/>
            </p:nvSpPr>
            <p:spPr>
              <a:xfrm>
                <a:off x="5899308" y="3570446"/>
                <a:ext cx="285750" cy="142875"/>
              </a:xfrm>
              <a:custGeom>
                <a:avLst/>
                <a:gdLst>
                  <a:gd name="connsiteX0" fmla="*/ 267176 w 285750"/>
                  <a:gd name="connsiteY0" fmla="*/ 70961 h 142875"/>
                  <a:gd name="connsiteX1" fmla="*/ 274796 w 285750"/>
                  <a:gd name="connsiteY1" fmla="*/ 69056 h 142875"/>
                  <a:gd name="connsiteX2" fmla="*/ 283369 w 285750"/>
                  <a:gd name="connsiteY2" fmla="*/ 68104 h 142875"/>
                  <a:gd name="connsiteX3" fmla="*/ 283369 w 285750"/>
                  <a:gd name="connsiteY3" fmla="*/ 65246 h 142875"/>
                  <a:gd name="connsiteX4" fmla="*/ 281464 w 285750"/>
                  <a:gd name="connsiteY4" fmla="*/ 59531 h 142875"/>
                  <a:gd name="connsiteX5" fmla="*/ 280511 w 285750"/>
                  <a:gd name="connsiteY5" fmla="*/ 56674 h 142875"/>
                  <a:gd name="connsiteX6" fmla="*/ 279559 w 285750"/>
                  <a:gd name="connsiteY6" fmla="*/ 54769 h 142875"/>
                  <a:gd name="connsiteX7" fmla="*/ 278606 w 285750"/>
                  <a:gd name="connsiteY7" fmla="*/ 52864 h 142875"/>
                  <a:gd name="connsiteX8" fmla="*/ 269081 w 285750"/>
                  <a:gd name="connsiteY8" fmla="*/ 50959 h 142875"/>
                  <a:gd name="connsiteX9" fmla="*/ 260509 w 285750"/>
                  <a:gd name="connsiteY9" fmla="*/ 48101 h 142875"/>
                  <a:gd name="connsiteX10" fmla="*/ 249079 w 285750"/>
                  <a:gd name="connsiteY10" fmla="*/ 41434 h 142875"/>
                  <a:gd name="connsiteX11" fmla="*/ 249079 w 285750"/>
                  <a:gd name="connsiteY11" fmla="*/ 41434 h 142875"/>
                  <a:gd name="connsiteX12" fmla="*/ 246221 w 285750"/>
                  <a:gd name="connsiteY12" fmla="*/ 34766 h 142875"/>
                  <a:gd name="connsiteX13" fmla="*/ 248126 w 285750"/>
                  <a:gd name="connsiteY13" fmla="*/ 31909 h 142875"/>
                  <a:gd name="connsiteX14" fmla="*/ 250984 w 285750"/>
                  <a:gd name="connsiteY14" fmla="*/ 29051 h 142875"/>
                  <a:gd name="connsiteX15" fmla="*/ 248126 w 285750"/>
                  <a:gd name="connsiteY15" fmla="*/ 27146 h 142875"/>
                  <a:gd name="connsiteX16" fmla="*/ 245269 w 285750"/>
                  <a:gd name="connsiteY16" fmla="*/ 25241 h 142875"/>
                  <a:gd name="connsiteX17" fmla="*/ 241459 w 285750"/>
                  <a:gd name="connsiteY17" fmla="*/ 23336 h 142875"/>
                  <a:gd name="connsiteX18" fmla="*/ 234791 w 285750"/>
                  <a:gd name="connsiteY18" fmla="*/ 20479 h 142875"/>
                  <a:gd name="connsiteX19" fmla="*/ 232886 w 285750"/>
                  <a:gd name="connsiteY19" fmla="*/ 19526 h 142875"/>
                  <a:gd name="connsiteX20" fmla="*/ 226219 w 285750"/>
                  <a:gd name="connsiteY20" fmla="*/ 20479 h 142875"/>
                  <a:gd name="connsiteX21" fmla="*/ 218599 w 285750"/>
                  <a:gd name="connsiteY21" fmla="*/ 20479 h 142875"/>
                  <a:gd name="connsiteX22" fmla="*/ 204311 w 285750"/>
                  <a:gd name="connsiteY22" fmla="*/ 17621 h 142875"/>
                  <a:gd name="connsiteX23" fmla="*/ 198596 w 285750"/>
                  <a:gd name="connsiteY23" fmla="*/ 15716 h 142875"/>
                  <a:gd name="connsiteX24" fmla="*/ 193834 w 285750"/>
                  <a:gd name="connsiteY24" fmla="*/ 13811 h 142875"/>
                  <a:gd name="connsiteX25" fmla="*/ 190024 w 285750"/>
                  <a:gd name="connsiteY25" fmla="*/ 9049 h 142875"/>
                  <a:gd name="connsiteX26" fmla="*/ 186214 w 285750"/>
                  <a:gd name="connsiteY26" fmla="*/ 8096 h 142875"/>
                  <a:gd name="connsiteX27" fmla="*/ 176689 w 285750"/>
                  <a:gd name="connsiteY27" fmla="*/ 7144 h 142875"/>
                  <a:gd name="connsiteX28" fmla="*/ 175736 w 285750"/>
                  <a:gd name="connsiteY28" fmla="*/ 9049 h 142875"/>
                  <a:gd name="connsiteX29" fmla="*/ 174784 w 285750"/>
                  <a:gd name="connsiteY29" fmla="*/ 12859 h 142875"/>
                  <a:gd name="connsiteX30" fmla="*/ 184309 w 285750"/>
                  <a:gd name="connsiteY30" fmla="*/ 29051 h 142875"/>
                  <a:gd name="connsiteX31" fmla="*/ 218599 w 285750"/>
                  <a:gd name="connsiteY31" fmla="*/ 52864 h 142875"/>
                  <a:gd name="connsiteX32" fmla="*/ 145256 w 285750"/>
                  <a:gd name="connsiteY32" fmla="*/ 93821 h 142875"/>
                  <a:gd name="connsiteX33" fmla="*/ 71914 w 285750"/>
                  <a:gd name="connsiteY33" fmla="*/ 52864 h 142875"/>
                  <a:gd name="connsiteX34" fmla="*/ 104299 w 285750"/>
                  <a:gd name="connsiteY34" fmla="*/ 30004 h 142875"/>
                  <a:gd name="connsiteX35" fmla="*/ 114776 w 285750"/>
                  <a:gd name="connsiteY35" fmla="*/ 12859 h 142875"/>
                  <a:gd name="connsiteX36" fmla="*/ 113824 w 285750"/>
                  <a:gd name="connsiteY36" fmla="*/ 8096 h 142875"/>
                  <a:gd name="connsiteX37" fmla="*/ 107156 w 285750"/>
                  <a:gd name="connsiteY37" fmla="*/ 9049 h 142875"/>
                  <a:gd name="connsiteX38" fmla="*/ 99536 w 285750"/>
                  <a:gd name="connsiteY38" fmla="*/ 10001 h 142875"/>
                  <a:gd name="connsiteX39" fmla="*/ 95726 w 285750"/>
                  <a:gd name="connsiteY39" fmla="*/ 10954 h 142875"/>
                  <a:gd name="connsiteX40" fmla="*/ 92869 w 285750"/>
                  <a:gd name="connsiteY40" fmla="*/ 15716 h 142875"/>
                  <a:gd name="connsiteX41" fmla="*/ 89059 w 285750"/>
                  <a:gd name="connsiteY41" fmla="*/ 18574 h 142875"/>
                  <a:gd name="connsiteX42" fmla="*/ 83344 w 285750"/>
                  <a:gd name="connsiteY42" fmla="*/ 20479 h 142875"/>
                  <a:gd name="connsiteX43" fmla="*/ 83344 w 285750"/>
                  <a:gd name="connsiteY43" fmla="*/ 20479 h 142875"/>
                  <a:gd name="connsiteX44" fmla="*/ 76676 w 285750"/>
                  <a:gd name="connsiteY44" fmla="*/ 19526 h 142875"/>
                  <a:gd name="connsiteX45" fmla="*/ 69056 w 285750"/>
                  <a:gd name="connsiteY45" fmla="*/ 20479 h 142875"/>
                  <a:gd name="connsiteX46" fmla="*/ 53816 w 285750"/>
                  <a:gd name="connsiteY46" fmla="*/ 20479 h 142875"/>
                  <a:gd name="connsiteX47" fmla="*/ 52864 w 285750"/>
                  <a:gd name="connsiteY47" fmla="*/ 20479 h 142875"/>
                  <a:gd name="connsiteX48" fmla="*/ 50959 w 285750"/>
                  <a:gd name="connsiteY48" fmla="*/ 21431 h 142875"/>
                  <a:gd name="connsiteX49" fmla="*/ 44291 w 285750"/>
                  <a:gd name="connsiteY49" fmla="*/ 24289 h 142875"/>
                  <a:gd name="connsiteX50" fmla="*/ 38576 w 285750"/>
                  <a:gd name="connsiteY50" fmla="*/ 27146 h 142875"/>
                  <a:gd name="connsiteX51" fmla="*/ 36671 w 285750"/>
                  <a:gd name="connsiteY51" fmla="*/ 29051 h 142875"/>
                  <a:gd name="connsiteX52" fmla="*/ 35719 w 285750"/>
                  <a:gd name="connsiteY52" fmla="*/ 29051 h 142875"/>
                  <a:gd name="connsiteX53" fmla="*/ 41434 w 285750"/>
                  <a:gd name="connsiteY53" fmla="*/ 34766 h 142875"/>
                  <a:gd name="connsiteX54" fmla="*/ 38576 w 285750"/>
                  <a:gd name="connsiteY54" fmla="*/ 42386 h 142875"/>
                  <a:gd name="connsiteX55" fmla="*/ 33814 w 285750"/>
                  <a:gd name="connsiteY55" fmla="*/ 46196 h 142875"/>
                  <a:gd name="connsiteX56" fmla="*/ 27146 w 285750"/>
                  <a:gd name="connsiteY56" fmla="*/ 50006 h 142875"/>
                  <a:gd name="connsiteX57" fmla="*/ 10001 w 285750"/>
                  <a:gd name="connsiteY57" fmla="*/ 55721 h 142875"/>
                  <a:gd name="connsiteX58" fmla="*/ 9049 w 285750"/>
                  <a:gd name="connsiteY58" fmla="*/ 57626 h 142875"/>
                  <a:gd name="connsiteX59" fmla="*/ 7144 w 285750"/>
                  <a:gd name="connsiteY59" fmla="*/ 62389 h 142875"/>
                  <a:gd name="connsiteX60" fmla="*/ 7144 w 285750"/>
                  <a:gd name="connsiteY60" fmla="*/ 68104 h 142875"/>
                  <a:gd name="connsiteX61" fmla="*/ 7144 w 285750"/>
                  <a:gd name="connsiteY61" fmla="*/ 70961 h 142875"/>
                  <a:gd name="connsiteX62" fmla="*/ 24289 w 285750"/>
                  <a:gd name="connsiteY62" fmla="*/ 73819 h 142875"/>
                  <a:gd name="connsiteX63" fmla="*/ 34766 w 285750"/>
                  <a:gd name="connsiteY63" fmla="*/ 81439 h 142875"/>
                  <a:gd name="connsiteX64" fmla="*/ 35719 w 285750"/>
                  <a:gd name="connsiteY64" fmla="*/ 92869 h 142875"/>
                  <a:gd name="connsiteX65" fmla="*/ 26194 w 285750"/>
                  <a:gd name="connsiteY65" fmla="*/ 105251 h 142875"/>
                  <a:gd name="connsiteX66" fmla="*/ 27146 w 285750"/>
                  <a:gd name="connsiteY66" fmla="*/ 106204 h 142875"/>
                  <a:gd name="connsiteX67" fmla="*/ 30004 w 285750"/>
                  <a:gd name="connsiteY67" fmla="*/ 108109 h 142875"/>
                  <a:gd name="connsiteX68" fmla="*/ 37624 w 285750"/>
                  <a:gd name="connsiteY68" fmla="*/ 113824 h 142875"/>
                  <a:gd name="connsiteX69" fmla="*/ 47149 w 285750"/>
                  <a:gd name="connsiteY69" fmla="*/ 118586 h 142875"/>
                  <a:gd name="connsiteX70" fmla="*/ 50959 w 285750"/>
                  <a:gd name="connsiteY70" fmla="*/ 120491 h 142875"/>
                  <a:gd name="connsiteX71" fmla="*/ 51911 w 285750"/>
                  <a:gd name="connsiteY71" fmla="*/ 121444 h 142875"/>
                  <a:gd name="connsiteX72" fmla="*/ 75724 w 285750"/>
                  <a:gd name="connsiteY72" fmla="*/ 115729 h 142875"/>
                  <a:gd name="connsiteX73" fmla="*/ 87154 w 285750"/>
                  <a:gd name="connsiteY73" fmla="*/ 115729 h 142875"/>
                  <a:gd name="connsiteX74" fmla="*/ 98584 w 285750"/>
                  <a:gd name="connsiteY74" fmla="*/ 116681 h 142875"/>
                  <a:gd name="connsiteX75" fmla="*/ 98584 w 285750"/>
                  <a:gd name="connsiteY75" fmla="*/ 116681 h 142875"/>
                  <a:gd name="connsiteX76" fmla="*/ 109061 w 285750"/>
                  <a:gd name="connsiteY76" fmla="*/ 119539 h 142875"/>
                  <a:gd name="connsiteX77" fmla="*/ 117634 w 285750"/>
                  <a:gd name="connsiteY77" fmla="*/ 124301 h 142875"/>
                  <a:gd name="connsiteX78" fmla="*/ 129064 w 285750"/>
                  <a:gd name="connsiteY78" fmla="*/ 138589 h 142875"/>
                  <a:gd name="connsiteX79" fmla="*/ 135731 w 285750"/>
                  <a:gd name="connsiteY79" fmla="*/ 138589 h 142875"/>
                  <a:gd name="connsiteX80" fmla="*/ 150971 w 285750"/>
                  <a:gd name="connsiteY80" fmla="*/ 138589 h 142875"/>
                  <a:gd name="connsiteX81" fmla="*/ 166211 w 285750"/>
                  <a:gd name="connsiteY81" fmla="*/ 137636 h 142875"/>
                  <a:gd name="connsiteX82" fmla="*/ 172879 w 285750"/>
                  <a:gd name="connsiteY82" fmla="*/ 136684 h 142875"/>
                  <a:gd name="connsiteX83" fmla="*/ 176689 w 285750"/>
                  <a:gd name="connsiteY83" fmla="*/ 129064 h 142875"/>
                  <a:gd name="connsiteX84" fmla="*/ 179546 w 285750"/>
                  <a:gd name="connsiteY84" fmla="*/ 125254 h 142875"/>
                  <a:gd name="connsiteX85" fmla="*/ 182404 w 285750"/>
                  <a:gd name="connsiteY85" fmla="*/ 122396 h 142875"/>
                  <a:gd name="connsiteX86" fmla="*/ 190976 w 285750"/>
                  <a:gd name="connsiteY86" fmla="*/ 117634 h 142875"/>
                  <a:gd name="connsiteX87" fmla="*/ 200501 w 285750"/>
                  <a:gd name="connsiteY87" fmla="*/ 113824 h 142875"/>
                  <a:gd name="connsiteX88" fmla="*/ 211931 w 285750"/>
                  <a:gd name="connsiteY88" fmla="*/ 111919 h 142875"/>
                  <a:gd name="connsiteX89" fmla="*/ 223361 w 285750"/>
                  <a:gd name="connsiteY89" fmla="*/ 111919 h 142875"/>
                  <a:gd name="connsiteX90" fmla="*/ 247174 w 285750"/>
                  <a:gd name="connsiteY90" fmla="*/ 116681 h 142875"/>
                  <a:gd name="connsiteX91" fmla="*/ 250984 w 285750"/>
                  <a:gd name="connsiteY91" fmla="*/ 114776 h 142875"/>
                  <a:gd name="connsiteX92" fmla="*/ 259556 w 285750"/>
                  <a:gd name="connsiteY92" fmla="*/ 110014 h 142875"/>
                  <a:gd name="connsiteX93" fmla="*/ 267176 w 285750"/>
                  <a:gd name="connsiteY93" fmla="*/ 104299 h 142875"/>
                  <a:gd name="connsiteX94" fmla="*/ 270034 w 285750"/>
                  <a:gd name="connsiteY94" fmla="*/ 101441 h 142875"/>
                  <a:gd name="connsiteX95" fmla="*/ 259556 w 285750"/>
                  <a:gd name="connsiteY95" fmla="*/ 89059 h 142875"/>
                  <a:gd name="connsiteX96" fmla="*/ 258604 w 285750"/>
                  <a:gd name="connsiteY96" fmla="*/ 83344 h 142875"/>
                  <a:gd name="connsiteX97" fmla="*/ 259556 w 285750"/>
                  <a:gd name="connsiteY97" fmla="*/ 78581 h 142875"/>
                  <a:gd name="connsiteX98" fmla="*/ 267176 w 285750"/>
                  <a:gd name="connsiteY98" fmla="*/ 7096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85750" h="142875">
                    <a:moveTo>
                      <a:pt x="267176" y="70961"/>
                    </a:moveTo>
                    <a:cubicBezTo>
                      <a:pt x="269081" y="70009"/>
                      <a:pt x="271939" y="69056"/>
                      <a:pt x="274796" y="69056"/>
                    </a:cubicBezTo>
                    <a:cubicBezTo>
                      <a:pt x="277654" y="68104"/>
                      <a:pt x="280511" y="68104"/>
                      <a:pt x="283369" y="68104"/>
                    </a:cubicBezTo>
                    <a:cubicBezTo>
                      <a:pt x="283369" y="68104"/>
                      <a:pt x="283369" y="67151"/>
                      <a:pt x="283369" y="65246"/>
                    </a:cubicBezTo>
                    <a:cubicBezTo>
                      <a:pt x="283369" y="63341"/>
                      <a:pt x="282416" y="61436"/>
                      <a:pt x="281464" y="59531"/>
                    </a:cubicBezTo>
                    <a:cubicBezTo>
                      <a:pt x="281464" y="58579"/>
                      <a:pt x="280511" y="57626"/>
                      <a:pt x="280511" y="56674"/>
                    </a:cubicBezTo>
                    <a:cubicBezTo>
                      <a:pt x="280511" y="55721"/>
                      <a:pt x="279559" y="54769"/>
                      <a:pt x="279559" y="54769"/>
                    </a:cubicBezTo>
                    <a:cubicBezTo>
                      <a:pt x="278606" y="53816"/>
                      <a:pt x="278606" y="52864"/>
                      <a:pt x="278606" y="52864"/>
                    </a:cubicBezTo>
                    <a:cubicBezTo>
                      <a:pt x="275749" y="51911"/>
                      <a:pt x="272891" y="51911"/>
                      <a:pt x="269081" y="50959"/>
                    </a:cubicBezTo>
                    <a:cubicBezTo>
                      <a:pt x="266224" y="50006"/>
                      <a:pt x="263366" y="49054"/>
                      <a:pt x="260509" y="48101"/>
                    </a:cubicBezTo>
                    <a:cubicBezTo>
                      <a:pt x="255746" y="46196"/>
                      <a:pt x="251936" y="43339"/>
                      <a:pt x="249079" y="41434"/>
                    </a:cubicBezTo>
                    <a:lnTo>
                      <a:pt x="249079" y="41434"/>
                    </a:lnTo>
                    <a:cubicBezTo>
                      <a:pt x="246221" y="38576"/>
                      <a:pt x="246221" y="36671"/>
                      <a:pt x="246221" y="34766"/>
                    </a:cubicBezTo>
                    <a:cubicBezTo>
                      <a:pt x="246221" y="33814"/>
                      <a:pt x="247174" y="32861"/>
                      <a:pt x="248126" y="31909"/>
                    </a:cubicBezTo>
                    <a:cubicBezTo>
                      <a:pt x="249079" y="30956"/>
                      <a:pt x="250031" y="30004"/>
                      <a:pt x="250984" y="29051"/>
                    </a:cubicBezTo>
                    <a:cubicBezTo>
                      <a:pt x="250984" y="29051"/>
                      <a:pt x="250031" y="28099"/>
                      <a:pt x="248126" y="27146"/>
                    </a:cubicBezTo>
                    <a:cubicBezTo>
                      <a:pt x="247174" y="27146"/>
                      <a:pt x="246221" y="26194"/>
                      <a:pt x="245269" y="25241"/>
                    </a:cubicBezTo>
                    <a:cubicBezTo>
                      <a:pt x="244316" y="24289"/>
                      <a:pt x="243364" y="24289"/>
                      <a:pt x="241459" y="23336"/>
                    </a:cubicBezTo>
                    <a:cubicBezTo>
                      <a:pt x="239554" y="22384"/>
                      <a:pt x="236696" y="21431"/>
                      <a:pt x="234791" y="20479"/>
                    </a:cubicBezTo>
                    <a:cubicBezTo>
                      <a:pt x="233839" y="19526"/>
                      <a:pt x="232886" y="19526"/>
                      <a:pt x="232886" y="19526"/>
                    </a:cubicBezTo>
                    <a:cubicBezTo>
                      <a:pt x="230981" y="19526"/>
                      <a:pt x="228124" y="19526"/>
                      <a:pt x="226219" y="20479"/>
                    </a:cubicBezTo>
                    <a:cubicBezTo>
                      <a:pt x="223361" y="20479"/>
                      <a:pt x="221456" y="20479"/>
                      <a:pt x="218599" y="20479"/>
                    </a:cubicBezTo>
                    <a:cubicBezTo>
                      <a:pt x="213836" y="20479"/>
                      <a:pt x="208121" y="19526"/>
                      <a:pt x="204311" y="17621"/>
                    </a:cubicBezTo>
                    <a:cubicBezTo>
                      <a:pt x="202406" y="16669"/>
                      <a:pt x="200501" y="16669"/>
                      <a:pt x="198596" y="15716"/>
                    </a:cubicBezTo>
                    <a:cubicBezTo>
                      <a:pt x="196691" y="14764"/>
                      <a:pt x="195739" y="13811"/>
                      <a:pt x="193834" y="13811"/>
                    </a:cubicBezTo>
                    <a:cubicBezTo>
                      <a:pt x="191929" y="11906"/>
                      <a:pt x="190024" y="10001"/>
                      <a:pt x="190024" y="9049"/>
                    </a:cubicBezTo>
                    <a:cubicBezTo>
                      <a:pt x="190024" y="9049"/>
                      <a:pt x="189071" y="9049"/>
                      <a:pt x="186214" y="8096"/>
                    </a:cubicBezTo>
                    <a:cubicBezTo>
                      <a:pt x="184309" y="8096"/>
                      <a:pt x="179546" y="7144"/>
                      <a:pt x="176689" y="7144"/>
                    </a:cubicBezTo>
                    <a:cubicBezTo>
                      <a:pt x="176689" y="8096"/>
                      <a:pt x="176689" y="8096"/>
                      <a:pt x="175736" y="9049"/>
                    </a:cubicBezTo>
                    <a:lnTo>
                      <a:pt x="174784" y="12859"/>
                    </a:lnTo>
                    <a:cubicBezTo>
                      <a:pt x="172879" y="20479"/>
                      <a:pt x="177641" y="27146"/>
                      <a:pt x="184309" y="29051"/>
                    </a:cubicBezTo>
                    <a:cubicBezTo>
                      <a:pt x="201454" y="33814"/>
                      <a:pt x="214789" y="42386"/>
                      <a:pt x="218599" y="52864"/>
                    </a:cubicBezTo>
                    <a:cubicBezTo>
                      <a:pt x="226219" y="73819"/>
                      <a:pt x="193834" y="93821"/>
                      <a:pt x="145256" y="93821"/>
                    </a:cubicBezTo>
                    <a:cubicBezTo>
                      <a:pt x="96679" y="93821"/>
                      <a:pt x="64294" y="73819"/>
                      <a:pt x="71914" y="52864"/>
                    </a:cubicBezTo>
                    <a:cubicBezTo>
                      <a:pt x="75724" y="43339"/>
                      <a:pt x="88106" y="34766"/>
                      <a:pt x="104299" y="30004"/>
                    </a:cubicBezTo>
                    <a:cubicBezTo>
                      <a:pt x="111919" y="28099"/>
                      <a:pt x="115729" y="20479"/>
                      <a:pt x="114776" y="12859"/>
                    </a:cubicBezTo>
                    <a:lnTo>
                      <a:pt x="113824" y="8096"/>
                    </a:lnTo>
                    <a:cubicBezTo>
                      <a:pt x="111919" y="8096"/>
                      <a:pt x="110014" y="9049"/>
                      <a:pt x="107156" y="9049"/>
                    </a:cubicBezTo>
                    <a:cubicBezTo>
                      <a:pt x="104299" y="9049"/>
                      <a:pt x="101441" y="10001"/>
                      <a:pt x="99536" y="10001"/>
                    </a:cubicBezTo>
                    <a:cubicBezTo>
                      <a:pt x="97631" y="10001"/>
                      <a:pt x="95726" y="10954"/>
                      <a:pt x="95726" y="10954"/>
                    </a:cubicBezTo>
                    <a:cubicBezTo>
                      <a:pt x="95726" y="12859"/>
                      <a:pt x="94774" y="14764"/>
                      <a:pt x="92869" y="15716"/>
                    </a:cubicBezTo>
                    <a:cubicBezTo>
                      <a:pt x="91916" y="16669"/>
                      <a:pt x="90011" y="17621"/>
                      <a:pt x="89059" y="18574"/>
                    </a:cubicBezTo>
                    <a:cubicBezTo>
                      <a:pt x="87154" y="19526"/>
                      <a:pt x="85249" y="19526"/>
                      <a:pt x="83344" y="20479"/>
                    </a:cubicBezTo>
                    <a:lnTo>
                      <a:pt x="83344" y="20479"/>
                    </a:lnTo>
                    <a:cubicBezTo>
                      <a:pt x="81439" y="18574"/>
                      <a:pt x="79534" y="19526"/>
                      <a:pt x="76676" y="19526"/>
                    </a:cubicBezTo>
                    <a:cubicBezTo>
                      <a:pt x="74771" y="19526"/>
                      <a:pt x="71914" y="20479"/>
                      <a:pt x="69056" y="20479"/>
                    </a:cubicBezTo>
                    <a:cubicBezTo>
                      <a:pt x="64294" y="20479"/>
                      <a:pt x="58579" y="21431"/>
                      <a:pt x="53816" y="20479"/>
                    </a:cubicBezTo>
                    <a:cubicBezTo>
                      <a:pt x="53816" y="20479"/>
                      <a:pt x="53816" y="20479"/>
                      <a:pt x="52864" y="20479"/>
                    </a:cubicBezTo>
                    <a:cubicBezTo>
                      <a:pt x="51911" y="20479"/>
                      <a:pt x="51911" y="21431"/>
                      <a:pt x="50959" y="21431"/>
                    </a:cubicBezTo>
                    <a:cubicBezTo>
                      <a:pt x="49054" y="22384"/>
                      <a:pt x="47149" y="23336"/>
                      <a:pt x="44291" y="24289"/>
                    </a:cubicBezTo>
                    <a:cubicBezTo>
                      <a:pt x="42386" y="25241"/>
                      <a:pt x="39529" y="27146"/>
                      <a:pt x="38576" y="27146"/>
                    </a:cubicBezTo>
                    <a:cubicBezTo>
                      <a:pt x="37624" y="29051"/>
                      <a:pt x="37624" y="29051"/>
                      <a:pt x="36671" y="29051"/>
                    </a:cubicBezTo>
                    <a:cubicBezTo>
                      <a:pt x="36671" y="29051"/>
                      <a:pt x="35719" y="29051"/>
                      <a:pt x="35719" y="29051"/>
                    </a:cubicBezTo>
                    <a:cubicBezTo>
                      <a:pt x="38576" y="30956"/>
                      <a:pt x="40481" y="32861"/>
                      <a:pt x="41434" y="34766"/>
                    </a:cubicBezTo>
                    <a:cubicBezTo>
                      <a:pt x="42386" y="36671"/>
                      <a:pt x="41434" y="39529"/>
                      <a:pt x="38576" y="42386"/>
                    </a:cubicBezTo>
                    <a:cubicBezTo>
                      <a:pt x="37624" y="43339"/>
                      <a:pt x="35719" y="45244"/>
                      <a:pt x="33814" y="46196"/>
                    </a:cubicBezTo>
                    <a:cubicBezTo>
                      <a:pt x="31909" y="47149"/>
                      <a:pt x="30004" y="48101"/>
                      <a:pt x="27146" y="50006"/>
                    </a:cubicBezTo>
                    <a:cubicBezTo>
                      <a:pt x="22384" y="51911"/>
                      <a:pt x="16669" y="53816"/>
                      <a:pt x="10001" y="55721"/>
                    </a:cubicBezTo>
                    <a:cubicBezTo>
                      <a:pt x="10001" y="55721"/>
                      <a:pt x="9049" y="56674"/>
                      <a:pt x="9049" y="57626"/>
                    </a:cubicBezTo>
                    <a:cubicBezTo>
                      <a:pt x="8096" y="58579"/>
                      <a:pt x="8096" y="60484"/>
                      <a:pt x="7144" y="62389"/>
                    </a:cubicBezTo>
                    <a:cubicBezTo>
                      <a:pt x="8096" y="65246"/>
                      <a:pt x="7144" y="67151"/>
                      <a:pt x="7144" y="68104"/>
                    </a:cubicBezTo>
                    <a:cubicBezTo>
                      <a:pt x="7144" y="70009"/>
                      <a:pt x="7144" y="70961"/>
                      <a:pt x="7144" y="70961"/>
                    </a:cubicBezTo>
                    <a:cubicBezTo>
                      <a:pt x="13811" y="70961"/>
                      <a:pt x="19526" y="71914"/>
                      <a:pt x="24289" y="73819"/>
                    </a:cubicBezTo>
                    <a:cubicBezTo>
                      <a:pt x="29051" y="75724"/>
                      <a:pt x="32861" y="78581"/>
                      <a:pt x="34766" y="81439"/>
                    </a:cubicBezTo>
                    <a:cubicBezTo>
                      <a:pt x="36671" y="85249"/>
                      <a:pt x="37624" y="88106"/>
                      <a:pt x="35719" y="92869"/>
                    </a:cubicBezTo>
                    <a:cubicBezTo>
                      <a:pt x="34766" y="96679"/>
                      <a:pt x="30956" y="101441"/>
                      <a:pt x="26194" y="105251"/>
                    </a:cubicBezTo>
                    <a:cubicBezTo>
                      <a:pt x="26194" y="105251"/>
                      <a:pt x="26194" y="105251"/>
                      <a:pt x="27146" y="106204"/>
                    </a:cubicBezTo>
                    <a:cubicBezTo>
                      <a:pt x="28099" y="106204"/>
                      <a:pt x="29051" y="107156"/>
                      <a:pt x="30004" y="108109"/>
                    </a:cubicBezTo>
                    <a:cubicBezTo>
                      <a:pt x="31909" y="110014"/>
                      <a:pt x="34766" y="111919"/>
                      <a:pt x="37624" y="113824"/>
                    </a:cubicBezTo>
                    <a:cubicBezTo>
                      <a:pt x="40481" y="115729"/>
                      <a:pt x="44291" y="117634"/>
                      <a:pt x="47149" y="118586"/>
                    </a:cubicBezTo>
                    <a:cubicBezTo>
                      <a:pt x="48101" y="119539"/>
                      <a:pt x="50006" y="119539"/>
                      <a:pt x="50959" y="120491"/>
                    </a:cubicBezTo>
                    <a:cubicBezTo>
                      <a:pt x="51911" y="120491"/>
                      <a:pt x="51911" y="121444"/>
                      <a:pt x="51911" y="121444"/>
                    </a:cubicBezTo>
                    <a:cubicBezTo>
                      <a:pt x="59531" y="118586"/>
                      <a:pt x="67151" y="116681"/>
                      <a:pt x="75724" y="115729"/>
                    </a:cubicBezTo>
                    <a:cubicBezTo>
                      <a:pt x="79534" y="115729"/>
                      <a:pt x="83344" y="114776"/>
                      <a:pt x="87154" y="115729"/>
                    </a:cubicBezTo>
                    <a:cubicBezTo>
                      <a:pt x="90964" y="115729"/>
                      <a:pt x="94774" y="116681"/>
                      <a:pt x="98584" y="116681"/>
                    </a:cubicBezTo>
                    <a:lnTo>
                      <a:pt x="98584" y="116681"/>
                    </a:lnTo>
                    <a:cubicBezTo>
                      <a:pt x="102394" y="117634"/>
                      <a:pt x="106204" y="118586"/>
                      <a:pt x="109061" y="119539"/>
                    </a:cubicBezTo>
                    <a:cubicBezTo>
                      <a:pt x="111919" y="120491"/>
                      <a:pt x="114776" y="122396"/>
                      <a:pt x="117634" y="124301"/>
                    </a:cubicBezTo>
                    <a:cubicBezTo>
                      <a:pt x="123349" y="128111"/>
                      <a:pt x="127159" y="132874"/>
                      <a:pt x="129064" y="138589"/>
                    </a:cubicBezTo>
                    <a:cubicBezTo>
                      <a:pt x="129064" y="138589"/>
                      <a:pt x="131921" y="138589"/>
                      <a:pt x="135731" y="138589"/>
                    </a:cubicBezTo>
                    <a:cubicBezTo>
                      <a:pt x="139541" y="138589"/>
                      <a:pt x="145256" y="139541"/>
                      <a:pt x="150971" y="138589"/>
                    </a:cubicBezTo>
                    <a:cubicBezTo>
                      <a:pt x="156686" y="138589"/>
                      <a:pt x="161449" y="138589"/>
                      <a:pt x="166211" y="137636"/>
                    </a:cubicBezTo>
                    <a:cubicBezTo>
                      <a:pt x="170021" y="137636"/>
                      <a:pt x="172879" y="136684"/>
                      <a:pt x="172879" y="136684"/>
                    </a:cubicBezTo>
                    <a:cubicBezTo>
                      <a:pt x="173831" y="133826"/>
                      <a:pt x="174784" y="130969"/>
                      <a:pt x="176689" y="129064"/>
                    </a:cubicBezTo>
                    <a:cubicBezTo>
                      <a:pt x="177641" y="128111"/>
                      <a:pt x="178594" y="127159"/>
                      <a:pt x="179546" y="125254"/>
                    </a:cubicBezTo>
                    <a:cubicBezTo>
                      <a:pt x="180499" y="124301"/>
                      <a:pt x="181451" y="123349"/>
                      <a:pt x="182404" y="122396"/>
                    </a:cubicBezTo>
                    <a:cubicBezTo>
                      <a:pt x="184309" y="120491"/>
                      <a:pt x="187166" y="118586"/>
                      <a:pt x="190976" y="117634"/>
                    </a:cubicBezTo>
                    <a:cubicBezTo>
                      <a:pt x="193834" y="116681"/>
                      <a:pt x="196691" y="114776"/>
                      <a:pt x="200501" y="113824"/>
                    </a:cubicBezTo>
                    <a:cubicBezTo>
                      <a:pt x="204311" y="112871"/>
                      <a:pt x="208121" y="111919"/>
                      <a:pt x="211931" y="111919"/>
                    </a:cubicBezTo>
                    <a:cubicBezTo>
                      <a:pt x="215741" y="111919"/>
                      <a:pt x="219551" y="111919"/>
                      <a:pt x="223361" y="111919"/>
                    </a:cubicBezTo>
                    <a:cubicBezTo>
                      <a:pt x="230981" y="111919"/>
                      <a:pt x="239554" y="113824"/>
                      <a:pt x="247174" y="116681"/>
                    </a:cubicBezTo>
                    <a:cubicBezTo>
                      <a:pt x="247174" y="116681"/>
                      <a:pt x="249079" y="115729"/>
                      <a:pt x="250984" y="114776"/>
                    </a:cubicBezTo>
                    <a:cubicBezTo>
                      <a:pt x="253841" y="113824"/>
                      <a:pt x="256699" y="111919"/>
                      <a:pt x="259556" y="110014"/>
                    </a:cubicBezTo>
                    <a:cubicBezTo>
                      <a:pt x="262414" y="108109"/>
                      <a:pt x="265271" y="106204"/>
                      <a:pt x="267176" y="104299"/>
                    </a:cubicBezTo>
                    <a:cubicBezTo>
                      <a:pt x="269081" y="102394"/>
                      <a:pt x="270034" y="101441"/>
                      <a:pt x="270034" y="101441"/>
                    </a:cubicBezTo>
                    <a:cubicBezTo>
                      <a:pt x="264319" y="97631"/>
                      <a:pt x="261461" y="93821"/>
                      <a:pt x="259556" y="89059"/>
                    </a:cubicBezTo>
                    <a:cubicBezTo>
                      <a:pt x="258604" y="87154"/>
                      <a:pt x="258604" y="85249"/>
                      <a:pt x="258604" y="83344"/>
                    </a:cubicBezTo>
                    <a:cubicBezTo>
                      <a:pt x="258604" y="81439"/>
                      <a:pt x="258604" y="79534"/>
                      <a:pt x="259556" y="78581"/>
                    </a:cubicBezTo>
                    <a:cubicBezTo>
                      <a:pt x="259556" y="75724"/>
                      <a:pt x="262414" y="72866"/>
                      <a:pt x="267176" y="70961"/>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7" name="Group 16">
            <a:extLst>
              <a:ext uri="{FF2B5EF4-FFF2-40B4-BE49-F238E27FC236}">
                <a16:creationId xmlns:a16="http://schemas.microsoft.com/office/drawing/2014/main" id="{55AF916D-9DE8-411E-9881-923F1D6250C6}"/>
              </a:ext>
            </a:extLst>
          </p:cNvPr>
          <p:cNvGrpSpPr/>
          <p:nvPr/>
        </p:nvGrpSpPr>
        <p:grpSpPr>
          <a:xfrm>
            <a:off x="7107307" y="5226426"/>
            <a:ext cx="855371" cy="716497"/>
            <a:chOff x="7249822" y="5130702"/>
            <a:chExt cx="872523" cy="730864"/>
          </a:xfrm>
        </p:grpSpPr>
        <p:sp>
          <p:nvSpPr>
            <p:cNvPr id="228" name="Title 1">
              <a:extLst>
                <a:ext uri="{FF2B5EF4-FFF2-40B4-BE49-F238E27FC236}">
                  <a16:creationId xmlns:a16="http://schemas.microsoft.com/office/drawing/2014/main" id="{B8270E26-231B-4A5E-8570-9029BDE1A46D}"/>
                </a:ext>
              </a:extLst>
            </p:cNvPr>
            <p:cNvSpPr txBox="1">
              <a:spLocks/>
            </p:cNvSpPr>
            <p:nvPr/>
          </p:nvSpPr>
          <p:spPr>
            <a:xfrm>
              <a:off x="7249822" y="5130702"/>
              <a:ext cx="8725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a:t>
              </a:r>
            </a:p>
          </p:txBody>
        </p:sp>
        <p:sp>
          <p:nvSpPr>
            <p:cNvPr id="229" name="Rectangle: Rounded Corners 130">
              <a:extLst>
                <a:ext uri="{FF2B5EF4-FFF2-40B4-BE49-F238E27FC236}">
                  <a16:creationId xmlns:a16="http://schemas.microsoft.com/office/drawing/2014/main" id="{C8BF7C5C-781E-4F60-BE63-2E60FFBAA3B6}"/>
                </a:ext>
              </a:extLst>
            </p:cNvPr>
            <p:cNvSpPr/>
            <p:nvPr/>
          </p:nvSpPr>
          <p:spPr bwMode="auto">
            <a:xfrm>
              <a:off x="7415030" y="5331214"/>
              <a:ext cx="542106"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38" name="Graphic 13">
              <a:extLst>
                <a:ext uri="{FF2B5EF4-FFF2-40B4-BE49-F238E27FC236}">
                  <a16:creationId xmlns:a16="http://schemas.microsoft.com/office/drawing/2014/main" id="{9A9FF386-5320-4040-B226-BDEE2777655B}"/>
                </a:ext>
              </a:extLst>
            </p:cNvPr>
            <p:cNvGrpSpPr/>
            <p:nvPr/>
          </p:nvGrpSpPr>
          <p:grpSpPr>
            <a:xfrm>
              <a:off x="7518273" y="5431172"/>
              <a:ext cx="335620" cy="330436"/>
              <a:chOff x="4862512" y="2214562"/>
              <a:chExt cx="2466975" cy="2428875"/>
            </a:xfrm>
          </p:grpSpPr>
          <p:sp>
            <p:nvSpPr>
              <p:cNvPr id="239" name="Freeform: Shape 238">
                <a:extLst>
                  <a:ext uri="{FF2B5EF4-FFF2-40B4-BE49-F238E27FC236}">
                    <a16:creationId xmlns:a16="http://schemas.microsoft.com/office/drawing/2014/main" id="{FA36399F-1778-4D07-9FB4-92F54197ECA5}"/>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0" name="Freeform: Shape 239">
                <a:extLst>
                  <a:ext uri="{FF2B5EF4-FFF2-40B4-BE49-F238E27FC236}">
                    <a16:creationId xmlns:a16="http://schemas.microsoft.com/office/drawing/2014/main" id="{58902AAA-EC54-4CE7-AF68-E00C3BE55F74}"/>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1" name="Freeform: Shape 240">
                <a:extLst>
                  <a:ext uri="{FF2B5EF4-FFF2-40B4-BE49-F238E27FC236}">
                    <a16:creationId xmlns:a16="http://schemas.microsoft.com/office/drawing/2014/main" id="{6F76BFE0-ABE8-4607-B1F4-6615785CEFD9}"/>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2" name="Freeform: Shape 241">
                <a:extLst>
                  <a:ext uri="{FF2B5EF4-FFF2-40B4-BE49-F238E27FC236}">
                    <a16:creationId xmlns:a16="http://schemas.microsoft.com/office/drawing/2014/main" id="{AE6D5782-3155-4681-AF26-DD0277FA7453}"/>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18" name="Group 17">
            <a:extLst>
              <a:ext uri="{FF2B5EF4-FFF2-40B4-BE49-F238E27FC236}">
                <a16:creationId xmlns:a16="http://schemas.microsoft.com/office/drawing/2014/main" id="{D3CD8953-AFD7-4E64-948D-35E9CF1766B3}"/>
              </a:ext>
            </a:extLst>
          </p:cNvPr>
          <p:cNvGrpSpPr/>
          <p:nvPr/>
        </p:nvGrpSpPr>
        <p:grpSpPr>
          <a:xfrm>
            <a:off x="6147979" y="5075562"/>
            <a:ext cx="855371" cy="867361"/>
            <a:chOff x="6271258" y="4976813"/>
            <a:chExt cx="872523" cy="884753"/>
          </a:xfrm>
        </p:grpSpPr>
        <p:sp>
          <p:nvSpPr>
            <p:cNvPr id="224" name="Title 1">
              <a:extLst>
                <a:ext uri="{FF2B5EF4-FFF2-40B4-BE49-F238E27FC236}">
                  <a16:creationId xmlns:a16="http://schemas.microsoft.com/office/drawing/2014/main" id="{99C32DBD-8DFE-45D3-8E98-4ACE20C9D256}"/>
                </a:ext>
              </a:extLst>
            </p:cNvPr>
            <p:cNvSpPr txBox="1">
              <a:spLocks/>
            </p:cNvSpPr>
            <p:nvPr/>
          </p:nvSpPr>
          <p:spPr>
            <a:xfrm>
              <a:off x="6271258" y="4976813"/>
              <a:ext cx="87252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Service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Fabric</a:t>
              </a:r>
            </a:p>
          </p:txBody>
        </p:sp>
        <p:sp>
          <p:nvSpPr>
            <p:cNvPr id="225" name="Rectangle: Rounded Corners 93">
              <a:extLst>
                <a:ext uri="{FF2B5EF4-FFF2-40B4-BE49-F238E27FC236}">
                  <a16:creationId xmlns:a16="http://schemas.microsoft.com/office/drawing/2014/main" id="{4D8A11EF-1CBC-4E17-A1B7-03AFB8FF9565}"/>
                </a:ext>
              </a:extLst>
            </p:cNvPr>
            <p:cNvSpPr/>
            <p:nvPr/>
          </p:nvSpPr>
          <p:spPr bwMode="auto">
            <a:xfrm>
              <a:off x="6436466" y="5331214"/>
              <a:ext cx="542106"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243" name="Graphic 242">
              <a:extLst>
                <a:ext uri="{FF2B5EF4-FFF2-40B4-BE49-F238E27FC236}">
                  <a16:creationId xmlns:a16="http://schemas.microsoft.com/office/drawing/2014/main" id="{5AF23F0B-2824-45F9-B2C3-5E2D51DC05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3287" y="5412158"/>
              <a:ext cx="368465" cy="368465"/>
            </a:xfrm>
            <a:prstGeom prst="rect">
              <a:avLst/>
            </a:prstGeom>
          </p:spPr>
        </p:pic>
      </p:grpSp>
      <p:grpSp>
        <p:nvGrpSpPr>
          <p:cNvPr id="19" name="Group 18">
            <a:extLst>
              <a:ext uri="{FF2B5EF4-FFF2-40B4-BE49-F238E27FC236}">
                <a16:creationId xmlns:a16="http://schemas.microsoft.com/office/drawing/2014/main" id="{61958262-C898-4026-85D3-3E638BADF69B}"/>
              </a:ext>
            </a:extLst>
          </p:cNvPr>
          <p:cNvGrpSpPr/>
          <p:nvPr/>
        </p:nvGrpSpPr>
        <p:grpSpPr>
          <a:xfrm>
            <a:off x="4229324" y="5226426"/>
            <a:ext cx="855371" cy="716497"/>
            <a:chOff x="4314130" y="5330730"/>
            <a:chExt cx="872523" cy="730864"/>
          </a:xfrm>
        </p:grpSpPr>
        <p:sp>
          <p:nvSpPr>
            <p:cNvPr id="216" name="Title 1">
              <a:extLst>
                <a:ext uri="{FF2B5EF4-FFF2-40B4-BE49-F238E27FC236}">
                  <a16:creationId xmlns:a16="http://schemas.microsoft.com/office/drawing/2014/main" id="{D1A32651-248B-4EB6-94E6-F2580F7FE09B}"/>
                </a:ext>
              </a:extLst>
            </p:cNvPr>
            <p:cNvSpPr txBox="1">
              <a:spLocks/>
            </p:cNvSpPr>
            <p:nvPr/>
          </p:nvSpPr>
          <p:spPr>
            <a:xfrm>
              <a:off x="4314130" y="5330730"/>
              <a:ext cx="8725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OpenShift</a:t>
              </a:r>
            </a:p>
          </p:txBody>
        </p:sp>
        <p:sp>
          <p:nvSpPr>
            <p:cNvPr id="217" name="Rectangle: Rounded Corners 86">
              <a:extLst>
                <a:ext uri="{FF2B5EF4-FFF2-40B4-BE49-F238E27FC236}">
                  <a16:creationId xmlns:a16="http://schemas.microsoft.com/office/drawing/2014/main" id="{DE4F74FA-BEDC-44F6-8B68-E6FA025A1FBA}"/>
                </a:ext>
              </a:extLst>
            </p:cNvPr>
            <p:cNvSpPr/>
            <p:nvPr/>
          </p:nvSpPr>
          <p:spPr bwMode="auto">
            <a:xfrm>
              <a:off x="4479338" y="5531242"/>
              <a:ext cx="542106" cy="530352"/>
            </a:xfrm>
            <a:prstGeom prst="roundRect">
              <a:avLst>
                <a:gd name="adj" fmla="val 3125"/>
              </a:avLst>
            </a:prstGeom>
            <a:solidFill>
              <a:srgbClr val="FFFFFF">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026" name="Picture 2" descr="Image result for openshift logo black png">
              <a:extLst>
                <a:ext uri="{FF2B5EF4-FFF2-40B4-BE49-F238E27FC236}">
                  <a16:creationId xmlns:a16="http://schemas.microsoft.com/office/drawing/2014/main" id="{160A7CF4-B501-4E79-AD63-C2F620ED273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3853" t="15007" r="23999" b="37586"/>
            <a:stretch/>
          </p:blipFill>
          <p:spPr bwMode="auto">
            <a:xfrm>
              <a:off x="4553168" y="5617124"/>
              <a:ext cx="394447" cy="35858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Rectangle 74">
            <a:extLst>
              <a:ext uri="{FF2B5EF4-FFF2-40B4-BE49-F238E27FC236}">
                <a16:creationId xmlns:a16="http://schemas.microsoft.com/office/drawing/2014/main" id="{1A72621F-D31E-49C8-8B2C-EFE35AFEA416}"/>
              </a:ext>
            </a:extLst>
          </p:cNvPr>
          <p:cNvSpPr/>
          <p:nvPr/>
        </p:nvSpPr>
        <p:spPr>
          <a:xfrm>
            <a:off x="455995" y="974458"/>
            <a:ext cx="9067364" cy="392245"/>
          </a:xfrm>
          <a:prstGeom prst="rect">
            <a:avLst/>
          </a:prstGeom>
        </p:spPr>
        <p:txBody>
          <a:bodyPr wrap="square" lIns="0">
            <a:spAutoFit/>
          </a:bodyPr>
          <a:lstStyle/>
          <a:p>
            <a:pPr defTabSz="896386">
              <a:spcAft>
                <a:spcPts val="2353"/>
              </a:spcAft>
              <a:defRPr/>
            </a:pPr>
            <a:r>
              <a:rPr lang="en-US" sz="1961">
                <a:solidFill>
                  <a:srgbClr val="000000"/>
                </a:solidFill>
                <a:latin typeface="Segoe UI"/>
                <a:cs typeface="Segoe UI Semibold" panose="020B0702040204020203" pitchFamily="34" charset="0"/>
              </a:rPr>
              <a:t>Easily access to SLA-backed Azure Services such as Azure Database for MySQL</a:t>
            </a:r>
          </a:p>
        </p:txBody>
      </p:sp>
    </p:spTree>
    <p:extLst>
      <p:ext uri="{BB962C8B-B14F-4D97-AF65-F5344CB8AC3E}">
        <p14:creationId xmlns:p14="http://schemas.microsoft.com/office/powerpoint/2010/main" val="37747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dirty="0"/>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6107234"/>
            <a:ext cx="7774468"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dirty="0">
                <a:solidFill>
                  <a:srgbClr val="000000"/>
                </a:solidFill>
                <a:latin typeface="Segoe UI"/>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2004471"/>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FFFFFF"/>
                    </a:solidFill>
                    <a:latin typeface="Segoe UI Semibold"/>
                  </a:rPr>
                  <a:t>Kubernetes 101 Docs</a:t>
                </a:r>
                <a:br>
                  <a:rPr lang="en-US" sz="2353" dirty="0">
                    <a:solidFill>
                      <a:srgbClr val="FFFFFF"/>
                    </a:solidFill>
                    <a:latin typeface="Segoe UI"/>
                  </a:rPr>
                </a:br>
                <a:r>
                  <a:rPr lang="en-US" sz="1568" dirty="0">
                    <a:solidFill>
                      <a:srgbClr val="FFFFFF"/>
                    </a:solidFill>
                    <a:latin typeface="Segoe UI"/>
                  </a:rPr>
                  <a:t>aka.ms/</a:t>
                </a:r>
                <a:r>
                  <a:rPr lang="en-US" sz="1568" dirty="0" err="1">
                    <a:solidFill>
                      <a:srgbClr val="FFFFFF"/>
                    </a:solidFill>
                    <a:latin typeface="Segoe UI"/>
                  </a:rPr>
                  <a:t>LearnAKS</a:t>
                </a:r>
                <a:endParaRPr lang="en-US" sz="1568" dirty="0">
                  <a:solidFill>
                    <a:srgbClr val="FFFFFF"/>
                  </a:solidFill>
                  <a:latin typeface="Segoe UI"/>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2004471"/>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000000"/>
                    </a:solidFill>
                    <a:latin typeface="Segoe UI Semibold"/>
                  </a:rPr>
                  <a:t>Best practices</a:t>
                </a:r>
                <a:br>
                  <a:rPr lang="en-US" sz="2353" dirty="0">
                    <a:solidFill>
                      <a:srgbClr val="000000"/>
                    </a:solidFill>
                    <a:latin typeface="Segoe UI"/>
                  </a:rPr>
                </a:br>
                <a:r>
                  <a:rPr lang="en-US" sz="1568" dirty="0">
                    <a:solidFill>
                      <a:srgbClr val="000000"/>
                    </a:solidFill>
                    <a:latin typeface="Segoe UI"/>
                  </a:rPr>
                  <a:t>aka.ms/aks/</a:t>
                </a:r>
                <a:r>
                  <a:rPr lang="en-US" sz="1568" dirty="0" err="1">
                    <a:solidFill>
                      <a:srgbClr val="000000"/>
                    </a:solidFill>
                    <a:latin typeface="Segoe UI"/>
                  </a:rPr>
                  <a:t>bestpractices</a:t>
                </a:r>
                <a:endParaRPr lang="en-US" sz="1568" dirty="0">
                  <a:solidFill>
                    <a:srgbClr val="000000"/>
                  </a:solidFill>
                  <a:latin typeface="Segoe UI"/>
                </a:endParaRP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2004471"/>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FFFFFF"/>
                    </a:solidFill>
                    <a:latin typeface="Segoe UI Semibold"/>
                  </a:rPr>
                  <a:t>Hear from experts</a:t>
                </a:r>
                <a:br>
                  <a:rPr lang="en-US" sz="2353" dirty="0">
                    <a:solidFill>
                      <a:srgbClr val="FFFFFF"/>
                    </a:solidFill>
                    <a:latin typeface="Segoe UI"/>
                  </a:rPr>
                </a:br>
                <a:r>
                  <a:rPr lang="en-US" sz="1568" dirty="0">
                    <a:solidFill>
                      <a:srgbClr val="FFFFFF"/>
                    </a:solidFill>
                    <a:latin typeface="Segoe UI"/>
                  </a:rPr>
                  <a:t>aka.ms/k8s/lightboard</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968067"/>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Case studies</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a:t>
                </a:r>
                <a:r>
                  <a:rPr lang="en-US" sz="1568" err="1">
                    <a:solidFill>
                      <a:srgbClr val="000000"/>
                    </a:solidFill>
                    <a:latin typeface="Segoe UI"/>
                  </a:rPr>
                  <a:t>casestudy</a:t>
                </a:r>
                <a:endParaRPr lang="en-US" sz="1568">
                  <a:solidFill>
                    <a:srgbClr val="000000"/>
                  </a:solidFill>
                  <a:latin typeface="Segoe UI"/>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968067"/>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solidFill>
                      <a:srgbClr val="FFFFFF"/>
                    </a:solidFill>
                    <a:latin typeface="Segoe UI Semibold"/>
                  </a:rPr>
                  <a:t>Microservices architecture</a:t>
                </a:r>
                <a:br>
                  <a:rPr lang="en-US" sz="1961">
                    <a:solidFill>
                      <a:srgbClr val="FFFFFF"/>
                    </a:solidFill>
                    <a:latin typeface="Segoe UI Semibold"/>
                  </a:rPr>
                </a:br>
                <a:r>
                  <a:rPr lang="en-US" sz="1568">
                    <a:solidFill>
                      <a:srgbClr val="FFFFFF"/>
                    </a:solidFill>
                    <a:latin typeface="Segoe UI"/>
                  </a:rPr>
                  <a:t>aka.ms/aks/microservices</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968067"/>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Try for free</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docProps/app.xml><?xml version="1.0" encoding="utf-8"?>
<Properties xmlns="http://schemas.openxmlformats.org/officeDocument/2006/extended-properties" xmlns:vt="http://schemas.openxmlformats.org/officeDocument/2006/docPropsVTypes">
  <TotalTime>4610</TotalTime>
  <Words>3777</Words>
  <Application>Microsoft Office PowerPoint</Application>
  <PresentationFormat>Widescreen</PresentationFormat>
  <Paragraphs>700</Paragraphs>
  <Slides>29</Slides>
  <Notes>28</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29</vt:i4>
      </vt:variant>
    </vt:vector>
  </HeadingPairs>
  <TitlesOfParts>
    <vt:vector size="49"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Dynamics 365</vt:lpstr>
      <vt:lpstr>think-cell Slide</vt:lpstr>
      <vt:lpstr>Understanding Kubernetes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Kubernetes: the industry leading orchestrator</vt:lpstr>
      <vt:lpstr>Kubernetes 101</vt:lpstr>
      <vt:lpstr>How managed Azure Kubernetes Service works</vt:lpstr>
      <vt:lpstr>PowerPoint Presentation</vt:lpstr>
      <vt:lpstr>Advanced Topics</vt:lpstr>
      <vt:lpstr>Secure network communications with VNET and CNI</vt:lpstr>
      <vt:lpstr>Security overview</vt:lpstr>
      <vt:lpstr>Identity and access management through AAD and RBAC</vt:lpstr>
      <vt:lpstr>Policy controller</vt:lpstr>
      <vt:lpstr>Pod identity</vt:lpstr>
      <vt:lpstr>Azure Monitor for containers</vt:lpstr>
      <vt:lpstr>AKS virtual node</vt:lpstr>
      <vt:lpstr>Open Source Broker for Azure</vt:lpstr>
      <vt:lpstr>Best support for your enterprise need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15</cp:revision>
  <dcterms:created xsi:type="dcterms:W3CDTF">2019-05-29T18:15:05Z</dcterms:created>
  <dcterms:modified xsi:type="dcterms:W3CDTF">2019-06-04T01:23:28Z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